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9" r:id="rId4"/>
    <p:sldId id="261" r:id="rId5"/>
    <p:sldId id="271" r:id="rId6"/>
    <p:sldId id="262" r:id="rId7"/>
    <p:sldId id="263" r:id="rId8"/>
    <p:sldId id="265" r:id="rId9"/>
    <p:sldId id="269" r:id="rId10"/>
    <p:sldId id="27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Доля</a:t>
            </a:r>
            <a:r>
              <a:rPr lang="ru-RU" baseline="0" dirty="0"/>
              <a:t> объемов потребления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6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6232-4789-AD8E-36B459B995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232-4789-AD8E-36B459B995B2}"/>
              </c:ext>
            </c:extLst>
          </c:dPt>
          <c:dLbls>
            <c:dLbl>
              <c:idx val="0"/>
              <c:layout>
                <c:manualLayout>
                  <c:x val="-0.14212219546210506"/>
                  <c:y val="6.9445475553292918E-2"/>
                </c:manualLayout>
              </c:layout>
              <c:tx>
                <c:rich>
                  <a:bodyPr/>
                  <a:lstStyle/>
                  <a:p>
                    <a:fld id="{2329E4A4-7CA3-4E59-B941-F042C372E392}" type="VALUE">
                      <a:rPr lang="en-US" dirty="0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fld id="{5830D3E9-9A4F-464B-B2EB-C7BF1692456B}" type="PERCENTAGE">
                      <a:rPr lang="en-US" baseline="0" smtClean="0"/>
                      <a:pPr/>
                      <a:t>[ПРОЦЕНТ]</a:t>
                    </a:fld>
                    <a:endParaRPr lang="en-US" baseline="0" dirty="0" smtClean="0"/>
                  </a:p>
                  <a:p>
                    <a:endParaRPr lang="ru-RU"/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232-4789-AD8E-36B459B995B2}"/>
                </c:ext>
              </c:extLst>
            </c:dLbl>
            <c:dLbl>
              <c:idx val="1"/>
              <c:layout>
                <c:manualLayout>
                  <c:x val="-4.3892902325078698E-2"/>
                  <c:y val="6.3062871639724752E-3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232-4789-AD8E-36B459B995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для - АО "Aktobe su-energy group"</c:v>
                </c:pt>
                <c:pt idx="1">
                  <c:v>для промышленных предприятий и хоз.нужд ТЭЦ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1539906</c:v>
                </c:pt>
                <c:pt idx="1">
                  <c:v>221570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32-4789-AD8E-36B459B995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5947636687345985E-2"/>
          <c:y val="0.82317445615391294"/>
          <c:w val="0.848104726625308"/>
          <c:h val="0.161859735415505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Доля затрат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Затраты на производство</c:v>
                </c:pt>
              </c:strCache>
            </c:strRef>
          </c:tx>
          <c:dPt>
            <c:idx val="0"/>
            <c:bubble3D val="0"/>
            <c:explosion val="7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4684-45A1-99D6-406BB8314BA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684-45A1-99D6-406BB8314BA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684-45A1-99D6-406BB8314BA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684-45A1-99D6-406BB8314BA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684-45A1-99D6-406BB8314BA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684-45A1-99D6-406BB8314BA8}"/>
              </c:ext>
            </c:extLst>
          </c:dPt>
          <c:dLbls>
            <c:dLbl>
              <c:idx val="0"/>
              <c:layout>
                <c:manualLayout>
                  <c:x val="-0.28958352444729846"/>
                  <c:y val="-3.93802888925415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341755000859346"/>
                      <c:h val="6.75720454358404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684-45A1-99D6-406BB8314BA8}"/>
                </c:ext>
              </c:extLst>
            </c:dLbl>
            <c:dLbl>
              <c:idx val="1"/>
              <c:layout>
                <c:manualLayout>
                  <c:x val="-2.7031818234539276E-2"/>
                  <c:y val="-4.86470916599767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983950644620813"/>
                      <c:h val="5.1201363231035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684-45A1-99D6-406BB8314BA8}"/>
                </c:ext>
              </c:extLst>
            </c:dLbl>
            <c:dLbl>
              <c:idx val="2"/>
              <c:layout>
                <c:manualLayout>
                  <c:x val="-2.7031818234539276E-2"/>
                  <c:y val="8.373095561955604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86331845544065"/>
                      <c:h val="5.07787282598079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684-45A1-99D6-406BB8314BA8}"/>
                </c:ext>
              </c:extLst>
            </c:dLbl>
            <c:dLbl>
              <c:idx val="3"/>
              <c:layout>
                <c:manualLayout>
                  <c:x val="-3.3561062098067564E-2"/>
                  <c:y val="-3.70523225667620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65983519607129"/>
                      <c:h val="4.65512256309779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684-45A1-99D6-406BB8314BA8}"/>
                </c:ext>
              </c:extLst>
            </c:dLbl>
            <c:dLbl>
              <c:idx val="4"/>
              <c:layout>
                <c:manualLayout>
                  <c:x val="-9.8944840028385037E-2"/>
                  <c:y val="-7.26288967182563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394433917799377"/>
                      <c:h val="4.645808469533358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684-45A1-99D6-406BB8314BA8}"/>
                </c:ext>
              </c:extLst>
            </c:dLbl>
            <c:dLbl>
              <c:idx val="5"/>
              <c:layout>
                <c:manualLayout>
                  <c:x val="0.28570733515084362"/>
                  <c:y val="-1.39170703237090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080060544693926"/>
                      <c:h val="5.0690423905953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684-45A1-99D6-406BB8314B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1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Материальные затраты</c:v>
                </c:pt>
                <c:pt idx="1">
                  <c:v>Расходы на оплату труда, с учетом социальных выплат</c:v>
                </c:pt>
                <c:pt idx="2">
                  <c:v>Налоги</c:v>
                </c:pt>
                <c:pt idx="3">
                  <c:v>Амортизация</c:v>
                </c:pt>
                <c:pt idx="4">
                  <c:v>Ремонт, не приводящий к росту стоимость ОФ</c:v>
                </c:pt>
                <c:pt idx="5">
                  <c:v>Прочие затраты</c:v>
                </c:pt>
              </c:strCache>
            </c:strRef>
          </c:cat>
          <c:val>
            <c:numRef>
              <c:f>Лист1!$B$2:$B$7</c:f>
              <c:numCache>
                <c:formatCode>#,##0</c:formatCode>
                <c:ptCount val="6"/>
                <c:pt idx="0">
                  <c:v>3525056</c:v>
                </c:pt>
                <c:pt idx="1">
                  <c:v>755814</c:v>
                </c:pt>
                <c:pt idx="2">
                  <c:v>135496</c:v>
                </c:pt>
                <c:pt idx="3">
                  <c:v>434510</c:v>
                </c:pt>
                <c:pt idx="4">
                  <c:v>362817</c:v>
                </c:pt>
                <c:pt idx="5">
                  <c:v>189420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84-45A1-99D6-406BB8314BA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136940544066426E-2"/>
          <c:y val="0.46242002983273772"/>
          <c:w val="0.88972611891186715"/>
          <c:h val="0.537579970167262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затрат на энергоносители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9BA4-4862-BFC3-325374226E2A}"/>
              </c:ext>
            </c:extLst>
          </c:dPt>
          <c:dPt>
            <c:idx val="1"/>
            <c:bubble3D val="0"/>
            <c:explosion val="5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BA4-4862-BFC3-325374226E2A}"/>
              </c:ext>
            </c:extLst>
          </c:dPt>
          <c:dLbls>
            <c:dLbl>
              <c:idx val="0"/>
              <c:layout>
                <c:manualLayout>
                  <c:x val="-2.5850051550393646E-2"/>
                  <c:y val="-0.112978175388873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447011998218327"/>
                      <c:h val="5.31806116940164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BA4-4862-BFC3-325374226E2A}"/>
                </c:ext>
              </c:extLst>
            </c:dLbl>
            <c:dLbl>
              <c:idx val="1"/>
              <c:layout>
                <c:manualLayout>
                  <c:x val="1.603653122422314E-2"/>
                  <c:y val="8.19423239702539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772944297222794"/>
                      <c:h val="6.77746324662493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BA4-4862-BFC3-325374226E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1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Вода</c:v>
                </c:pt>
                <c:pt idx="1">
                  <c:v>Топливо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703146</c:v>
                </c:pt>
                <c:pt idx="1">
                  <c:v>2565801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A4-4862-BFC3-325374226E2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Доля </a:t>
            </a:r>
            <a:r>
              <a:rPr lang="ru-RU" baseline="0" dirty="0"/>
              <a:t>административных расходов и расходов на вознаграждения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расходов периода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1547-41D3-8DB8-CE874E4922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547-41D3-8DB8-CE874E49229A}"/>
              </c:ext>
            </c:extLst>
          </c:dPt>
          <c:dLbls>
            <c:dLbl>
              <c:idx val="0"/>
              <c:layout>
                <c:manualLayout>
                  <c:x val="-6.3615517634256158E-2"/>
                  <c:y val="-0.139009803148226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635564741284025"/>
                      <c:h val="4.51361134483242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547-41D3-8DB8-CE874E49229A}"/>
                </c:ext>
              </c:extLst>
            </c:dLbl>
            <c:dLbl>
              <c:idx val="1"/>
              <c:layout>
                <c:manualLayout>
                  <c:x val="6.847635810711533E-3"/>
                  <c:y val="0.152034909199270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973640721597893"/>
                      <c:h val="6.18325795821062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547-41D3-8DB8-CE874E4922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1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Общие и административные расходы</c:v>
                </c:pt>
                <c:pt idx="1">
                  <c:v>Расходы на выплату вознаграждений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215652</c:v>
                </c:pt>
                <c:pt idx="1">
                  <c:v>907378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47-41D3-8DB8-CE874E492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Доля </a:t>
            </a:r>
            <a:r>
              <a:rPr lang="ru-RU" baseline="0" dirty="0"/>
              <a:t>расходов в общих затратах 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расходов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019-4C9B-9DC6-27C1C5FA3C0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019-4C9B-9DC6-27C1C5FA3C08}"/>
              </c:ext>
            </c:extLst>
          </c:dPt>
          <c:dLbls>
            <c:dLbl>
              <c:idx val="0"/>
              <c:layout>
                <c:manualLayout>
                  <c:x val="-8.5214335459874585E-2"/>
                  <c:y val="4.42603698018708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635564741284025"/>
                      <c:h val="4.51361134483242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019-4C9B-9DC6-27C1C5FA3C08}"/>
                </c:ext>
              </c:extLst>
            </c:dLbl>
            <c:dLbl>
              <c:idx val="1"/>
              <c:layout>
                <c:manualLayout>
                  <c:x val="2.4846716975377492E-2"/>
                  <c:y val="-4.34533312617219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973640721597893"/>
                      <c:h val="6.18325795821062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019-4C9B-9DC6-27C1C5FA3C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1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Затраты на производство предоставляемых услуг</c:v>
                </c:pt>
                <c:pt idx="1">
                  <c:v>Расходы периода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5403113</c:v>
                </c:pt>
                <c:pt idx="1">
                  <c:v>1123030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19-4C9B-9DC6-27C1C5FA3C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688224733745195E-2"/>
          <c:y val="0.20806137922426865"/>
          <c:w val="0.80738507013878702"/>
          <c:h val="0.577806932974822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инвестиционных мероприятий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1547-41D3-8DB8-CE874E4922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547-41D3-8DB8-CE874E49229A}"/>
              </c:ext>
            </c:extLst>
          </c:dPt>
          <c:dLbls>
            <c:dLbl>
              <c:idx val="0"/>
              <c:layout>
                <c:manualLayout>
                  <c:x val="-8.0519316649949269E-2"/>
                  <c:y val="-4.78683456129126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635564741284025"/>
                      <c:h val="4.51361134483242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547-41D3-8DB8-CE874E49229A}"/>
                </c:ext>
              </c:extLst>
            </c:dLbl>
            <c:dLbl>
              <c:idx val="1"/>
              <c:layout>
                <c:manualLayout>
                  <c:x val="-0.27747426363324668"/>
                  <c:y val="1.3344202652860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973640721597893"/>
                      <c:h val="6.18325795821062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547-41D3-8DB8-CE874E49229A}"/>
                </c:ext>
              </c:extLst>
            </c:dLbl>
            <c:dLbl>
              <c:idx val="2"/>
              <c:layout>
                <c:manualLayout>
                  <c:x val="9.7790074515140477E-2"/>
                  <c:y val="-3.48035864535128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28625611997385"/>
                      <c:h val="6.19160619127752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F4-43B7-A6AB-831934649C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1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Реконструкция, модернизация</c:v>
                </c:pt>
                <c:pt idx="1">
                  <c:v>Капитальные ремонты приводящие к росту стоимость ОС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49020</c:v>
                </c:pt>
                <c:pt idx="1">
                  <c:v>930431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47-41D3-8DB8-CE874E492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270295739284323"/>
          <c:y val="0.77810746081492388"/>
          <c:w val="0.79459381901275428"/>
          <c:h val="0.206915285152568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93CE-8774-4000-8C1D-CE1A52AC7C02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802A-3ADB-4F3C-8902-CF6406D3A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8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93CE-8774-4000-8C1D-CE1A52AC7C02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802A-3ADB-4F3C-8902-CF6406D3A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95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93CE-8774-4000-8C1D-CE1A52AC7C02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802A-3ADB-4F3C-8902-CF6406D3A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52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93CE-8774-4000-8C1D-CE1A52AC7C02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802A-3ADB-4F3C-8902-CF6406D3A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84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93CE-8774-4000-8C1D-CE1A52AC7C02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802A-3ADB-4F3C-8902-CF6406D3A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29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93CE-8774-4000-8C1D-CE1A52AC7C02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802A-3ADB-4F3C-8902-CF6406D3A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97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93CE-8774-4000-8C1D-CE1A52AC7C02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802A-3ADB-4F3C-8902-CF6406D3A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12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93CE-8774-4000-8C1D-CE1A52AC7C02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802A-3ADB-4F3C-8902-CF6406D3A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16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93CE-8774-4000-8C1D-CE1A52AC7C02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802A-3ADB-4F3C-8902-CF6406D3A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6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93CE-8774-4000-8C1D-CE1A52AC7C02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802A-3ADB-4F3C-8902-CF6406D3A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13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93CE-8774-4000-8C1D-CE1A52AC7C02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802A-3ADB-4F3C-8902-CF6406D3A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226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D93CE-8774-4000-8C1D-CE1A52AC7C02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1802A-3ADB-4F3C-8902-CF6406D3A8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66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38288" y="6283416"/>
            <a:ext cx="9144000" cy="43512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2</a:t>
            </a:r>
            <a:r>
              <a:rPr lang="kk-KZ" dirty="0" smtClean="0">
                <a:solidFill>
                  <a:srgbClr val="002060"/>
                </a:solidFill>
              </a:rPr>
              <a:t>4 апреля </a:t>
            </a:r>
            <a:r>
              <a:rPr lang="ru-RU" dirty="0" smtClean="0">
                <a:solidFill>
                  <a:srgbClr val="002060"/>
                </a:solidFill>
              </a:rPr>
              <a:t>202</a:t>
            </a:r>
            <a:r>
              <a:rPr lang="kk-KZ" dirty="0">
                <a:solidFill>
                  <a:srgbClr val="002060"/>
                </a:solidFill>
              </a:rPr>
              <a:t>4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г. город </a:t>
            </a:r>
            <a:r>
              <a:rPr lang="ru-RU" dirty="0" err="1">
                <a:solidFill>
                  <a:srgbClr val="002060"/>
                </a:solidFill>
              </a:rPr>
              <a:t>Актобе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5" y="4954265"/>
            <a:ext cx="3084541" cy="1705421"/>
          </a:xfrm>
          <a:prstGeom prst="rect">
            <a:avLst/>
          </a:prstGeom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257175" y="1014153"/>
            <a:ext cx="11620500" cy="2986347"/>
          </a:xfrm>
          <a:prstGeom prst="rect">
            <a:avLst/>
          </a:prstGeom>
          <a:noFill/>
          <a:effectLst>
            <a:glow>
              <a:schemeClr val="accent1"/>
            </a:glow>
          </a:effectLst>
        </p:spPr>
        <p:txBody>
          <a:bodyPr vert="horz" wrap="square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3600" b="1" dirty="0">
                <a:solidFill>
                  <a:srgbClr val="002060"/>
                </a:solidFill>
              </a:rPr>
              <a:t>Публичные слушания </a:t>
            </a:r>
          </a:p>
          <a:p>
            <a:pPr>
              <a:spcBef>
                <a:spcPts val="0"/>
              </a:spcBef>
            </a:pPr>
            <a:r>
              <a:rPr lang="ru-RU" sz="3600" b="1" dirty="0">
                <a:solidFill>
                  <a:srgbClr val="002060"/>
                </a:solidFill>
              </a:rPr>
              <a:t>АО «</a:t>
            </a:r>
            <a:r>
              <a:rPr lang="ru-RU" sz="3600" b="1" dirty="0" err="1">
                <a:solidFill>
                  <a:srgbClr val="002060"/>
                </a:solidFill>
              </a:rPr>
              <a:t>Актобе</a:t>
            </a:r>
            <a:r>
              <a:rPr lang="ru-RU" sz="3600" b="1" dirty="0">
                <a:solidFill>
                  <a:srgbClr val="002060"/>
                </a:solidFill>
              </a:rPr>
              <a:t> ТЭЦ» </a:t>
            </a:r>
          </a:p>
          <a:p>
            <a:pPr>
              <a:spcBef>
                <a:spcPts val="0"/>
              </a:spcBef>
            </a:pPr>
            <a:r>
              <a:rPr lang="ru-RU" sz="3600" b="1" dirty="0">
                <a:solidFill>
                  <a:srgbClr val="002060"/>
                </a:solidFill>
              </a:rPr>
              <a:t>по исполнению тарифной сметы и </a:t>
            </a:r>
          </a:p>
          <a:p>
            <a:pPr>
              <a:spcBef>
                <a:spcPts val="0"/>
              </a:spcBef>
            </a:pPr>
            <a:r>
              <a:rPr lang="ru-RU" sz="3600" b="1" dirty="0">
                <a:solidFill>
                  <a:srgbClr val="002060"/>
                </a:solidFill>
              </a:rPr>
              <a:t>инвестиционной </a:t>
            </a:r>
            <a:r>
              <a:rPr lang="ru-RU" sz="3600" b="1" dirty="0" smtClean="0">
                <a:solidFill>
                  <a:srgbClr val="002060"/>
                </a:solidFill>
              </a:rPr>
              <a:t>программы за 2023 </a:t>
            </a:r>
            <a:r>
              <a:rPr lang="ru-RU" sz="3600" b="1" dirty="0">
                <a:solidFill>
                  <a:srgbClr val="002060"/>
                </a:solidFill>
              </a:rPr>
              <a:t>г. </a:t>
            </a:r>
          </a:p>
          <a:p>
            <a:pPr>
              <a:spcBef>
                <a:spcPts val="0"/>
              </a:spcBef>
            </a:pPr>
            <a:r>
              <a:rPr lang="ru-RU" sz="3600" b="1" dirty="0">
                <a:solidFill>
                  <a:srgbClr val="002060"/>
                </a:solidFill>
              </a:rPr>
              <a:t>по услуге производство тепловой энергии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360" y="146556"/>
            <a:ext cx="3109229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17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60" y="146556"/>
            <a:ext cx="3109229" cy="7803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B25EF08-20A0-4DC5-AE0C-ED9C8E03FC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838" y="146556"/>
            <a:ext cx="629086" cy="60591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385" y="1529541"/>
            <a:ext cx="7988531" cy="431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35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348591" y="249907"/>
            <a:ext cx="5194920" cy="47831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ОБЩИЕ СВЕДЕНИЯ</a:t>
            </a: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524000" y="4027121"/>
            <a:ext cx="10315575" cy="264224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rgbClr val="002060"/>
                </a:solidFill>
                <a:cs typeface="Times New Roman" panose="02020603050405020304" pitchFamily="18" charset="0"/>
              </a:rPr>
              <a:t>АКТЮБИНСКАЯ ТЭЦ ВВЕДЕНА В ЭКСПЛУАТАЦИЮ В ЯНВАРЕ 1943 ГОДА, КАК ЦЕХ АКТЮБИНСКОГО ЗАВОДА ФЕРРОСПЛАВОВ.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rgbClr val="002060"/>
                </a:solidFill>
                <a:cs typeface="Times New Roman" panose="02020603050405020304" pitchFamily="18" charset="0"/>
              </a:rPr>
              <a:t>С 1960 ГОДА ОРГАНИЗАЦИЯ ДЕЙСТВУЕТ КАК САМОСТОЯТЕЛЬНОЕ ПРЕДПРИЯТИЕ.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rgbClr val="002060"/>
                </a:solidFill>
                <a:cs typeface="Times New Roman" panose="02020603050405020304" pitchFamily="18" charset="0"/>
              </a:rPr>
              <a:t>АО «АКТОБЕ ТЭЦ» ЗАРЕГИСТРИРОВАНО В КАЧЕСТВЕ ЮРИДИЧЕСКОГО ЛИЦА 02 ИЮНЯ 2006 ГОДА.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rgbClr val="002060"/>
                </a:solidFill>
                <a:cs typeface="Times New Roman" panose="02020603050405020304" pitchFamily="18" charset="0"/>
              </a:rPr>
              <a:t>«АКТОБЕ ТЭЦ» ОСУЩЕСТВЛЯЕТ ДЕЯТЕЛЬНОСТЬ В СФЕРЕ ЕСТЕСТВЕННЫХ МОНОПОЛИЙ ПО ПРОИЗВОДСТВУ ТЕПЛОВОЙ ЭНЕРГИИ И ЗАНИМАЕТ ДОМИНИРУЮЩЕЕ (МОНОПОЛЬНОЕ) ПОЛОЖЕНИЕ НА РЫНКЕ ПО ОПТОВОЙ ПОСТАВКЕ ЭЛЕКТРИЧЕСКОЙ ЭНЕРГИИ.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rgbClr val="002060"/>
                </a:solidFill>
                <a:cs typeface="Times New Roman" panose="02020603050405020304" pitchFamily="18" charset="0"/>
              </a:rPr>
              <a:t>ПРЕДПРИЯТИЕ РАБОТАЕТ В ТЕПЛОФИКАЦИОННОМ РЕЖИМЕ: МАКСИМАЛЬНАЯ НАГРУЗКА ПРИХОДИТСЯ НА ОСЕННЕ-ЗИМНИЙ ПЕРИОД, МИНИМАЛЬНАЯ – ЛЕТНИЙ ПЕРИОД.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rgbClr val="002060"/>
                </a:solidFill>
                <a:cs typeface="Times New Roman" panose="02020603050405020304" pitchFamily="18" charset="0"/>
              </a:rPr>
              <a:t>СТАНЦИЯ ЯВЛЯЕТСЯ ЕДИНСТВЕННЫМ ИСТОЧНИКОМ ЦЕНТРАЛИЗОВАННОГО ТЕПЛОСНАБЖЕНИЯ НАСЕЛЕНИЯ ГОРОДА АКТОБЕ.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rgbClr val="002060"/>
                </a:solidFill>
                <a:cs typeface="Times New Roman" panose="02020603050405020304" pitchFamily="18" charset="0"/>
              </a:rPr>
              <a:t>АО «АКТОБЕ ТЭЦ», РУКОВОДСТВУЯСЬ ЗАКОНОМ «ОБ ЭЛЕКТРОЭНЕРГЕТИКЕ» ОСУЩЕСТВЛЯЕТ РЕАЛИЗАЦИЮ ЭЛЕКТРИЧЕСКОЙ ЭНЕРГИИ, РУКОВОДСТВУЯСЬ ЗАКОНОМ «О ЕСТЕСТВЕННЫХ МОНОПОЛИЯХ» ОСУЩЕСТВЛЯЕТ РЕАЛИЗАЦИЮ ТЕПЛОВОЙ  ЭНЕРГИИ.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772025" y="946854"/>
            <a:ext cx="7067550" cy="3108543"/>
          </a:xfrm>
          <a:prstGeom prst="rect">
            <a:avLst/>
          </a:prstGeom>
          <a:noFill/>
          <a:effectLst>
            <a:reflection stA="1000" endPos="65000" dist="50800" dir="5400000" sy="-100000" algn="bl" rotWithShape="0"/>
          </a:effectLst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ПЛОЩАДЬ ТЕРРИТОРИИ – 41,5 ГА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УСТАНОВЛЕННАЯ ЭЛЕКТРИЧЕСКАЯ МОЩНОСТЬ: </a:t>
            </a:r>
            <a:r>
              <a:rPr lang="ru-RU" sz="1400" dirty="0" smtClean="0">
                <a:solidFill>
                  <a:srgbClr val="002060"/>
                </a:solidFill>
              </a:rPr>
              <a:t>2023 </a:t>
            </a:r>
            <a:r>
              <a:rPr lang="ru-RU" sz="1400" dirty="0">
                <a:solidFill>
                  <a:srgbClr val="002060"/>
                </a:solidFill>
              </a:rPr>
              <a:t>Г. - </a:t>
            </a:r>
            <a:r>
              <a:rPr lang="ru-RU" sz="1400" dirty="0" smtClean="0">
                <a:solidFill>
                  <a:srgbClr val="002060"/>
                </a:solidFill>
              </a:rPr>
              <a:t>175 </a:t>
            </a:r>
            <a:r>
              <a:rPr lang="ru-RU" sz="1400" dirty="0">
                <a:solidFill>
                  <a:srgbClr val="002060"/>
                </a:solidFill>
              </a:rPr>
              <a:t>МВТ;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РАСПОЛОГАЕМАЯ ЭЛЕКТРИЧЕСКАЯ МОЩНОСТЬ: </a:t>
            </a:r>
            <a:r>
              <a:rPr lang="ru-RU" sz="1400" dirty="0" smtClean="0">
                <a:solidFill>
                  <a:srgbClr val="002060"/>
                </a:solidFill>
              </a:rPr>
              <a:t>ЗА 2023 </a:t>
            </a:r>
            <a:r>
              <a:rPr lang="ru-RU" sz="1400" dirty="0">
                <a:solidFill>
                  <a:srgbClr val="002060"/>
                </a:solidFill>
              </a:rPr>
              <a:t>Г. – </a:t>
            </a:r>
            <a:r>
              <a:rPr lang="ru-RU" sz="1400" dirty="0" smtClean="0">
                <a:solidFill>
                  <a:srgbClr val="002060"/>
                </a:solidFill>
              </a:rPr>
              <a:t>135,6 МВТ </a:t>
            </a:r>
            <a:endParaRPr lang="ru-RU" sz="14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УСТАНОВЛЕННАЯ ТЕПЛОВАЯ МОЩНОСТЬ – 878 ГКАЛ/Ч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КПД СТАНЦИИ (</a:t>
            </a:r>
            <a:r>
              <a:rPr lang="ru-RU" sz="1400" dirty="0" smtClean="0">
                <a:solidFill>
                  <a:srgbClr val="002060"/>
                </a:solidFill>
              </a:rPr>
              <a:t>БРУТТО) ЗА 2023 Г. - 54,6 </a:t>
            </a:r>
            <a:r>
              <a:rPr lang="ru-RU" sz="1400" dirty="0">
                <a:solidFill>
                  <a:srgbClr val="002060"/>
                </a:solidFill>
              </a:rPr>
              <a:t>%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КОЭФФИЦИЕНТ ЭФФЕКТИВНОСТИ УСТАНОВЛЕННОЙ МОЩНОСТИ </a:t>
            </a:r>
            <a:r>
              <a:rPr lang="ru-RU" sz="1400" dirty="0" smtClean="0">
                <a:solidFill>
                  <a:srgbClr val="002060"/>
                </a:solidFill>
              </a:rPr>
              <a:t>ЗА 2023 Г. - 0,81%</a:t>
            </a:r>
            <a:endParaRPr lang="ru-RU" sz="14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УДЕЛЬНЫЙ РАСХОД ТОПЛИВА НА ОТПУСК ЭЛЕКТРОЭНЕРГИИ: </a:t>
            </a:r>
            <a:r>
              <a:rPr lang="ru-RU" sz="1400" dirty="0" smtClean="0">
                <a:solidFill>
                  <a:srgbClr val="002060"/>
                </a:solidFill>
              </a:rPr>
              <a:t>ЗА 2023 </a:t>
            </a:r>
            <a:r>
              <a:rPr lang="ru-RU" sz="1400" dirty="0">
                <a:solidFill>
                  <a:srgbClr val="002060"/>
                </a:solidFill>
              </a:rPr>
              <a:t>Г. – </a:t>
            </a:r>
            <a:r>
              <a:rPr lang="ru-RU" sz="1400" dirty="0" smtClean="0">
                <a:solidFill>
                  <a:srgbClr val="002060"/>
                </a:solidFill>
              </a:rPr>
              <a:t>432 Г/КВТЧ;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002060"/>
                </a:solidFill>
              </a:rPr>
              <a:t>УДЕЛЬНЫЙ РАСХОД </a:t>
            </a:r>
            <a:r>
              <a:rPr lang="ru-RU" sz="1400" dirty="0">
                <a:solidFill>
                  <a:srgbClr val="002060"/>
                </a:solidFill>
              </a:rPr>
              <a:t>ТОПЛИВА НА ОТПУСК ТЕПЛОВОЙ </a:t>
            </a:r>
            <a:r>
              <a:rPr lang="ru-RU" sz="1400" dirty="0" smtClean="0">
                <a:solidFill>
                  <a:srgbClr val="002060"/>
                </a:solidFill>
              </a:rPr>
              <a:t>ЭНЕРГИИ: ЗА 2023 </a:t>
            </a:r>
            <a:r>
              <a:rPr lang="ru-RU" sz="1400" dirty="0">
                <a:solidFill>
                  <a:srgbClr val="002060"/>
                </a:solidFill>
              </a:rPr>
              <a:t>Г. </a:t>
            </a:r>
            <a:r>
              <a:rPr lang="ru-RU" sz="1400" dirty="0" smtClean="0">
                <a:solidFill>
                  <a:srgbClr val="002060"/>
                </a:solidFill>
              </a:rPr>
              <a:t>– 177,6 </a:t>
            </a:r>
            <a:r>
              <a:rPr lang="ru-RU" sz="1400" dirty="0">
                <a:solidFill>
                  <a:srgbClr val="002060"/>
                </a:solidFill>
              </a:rPr>
              <a:t>КГ/ГКАЛ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КОЛИЧЕСТВО ТУРБОАГРЕГАТОВ – 6 ШТ.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КОЛИЧЕСТВО ПАРОВЫХ КОТЛОВ – 8 ШТ.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КОЛИЧЕСТВО ВОДОГРЕЙНЫХ КОТЛОВ – 5 ШТ</a:t>
            </a:r>
            <a:r>
              <a:rPr lang="ru-RU" sz="1400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kk-KZ" sz="1400" dirty="0" smtClean="0">
                <a:solidFill>
                  <a:srgbClr val="002060"/>
                </a:solidFill>
              </a:rPr>
              <a:t>ГТУ 57 МВТ – 1 ШТ</a:t>
            </a:r>
            <a:r>
              <a:rPr lang="ru-RU" sz="1400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396226" y="278524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2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endParaRPr lang="ru-RU" sz="1200" dirty="0">
              <a:solidFill>
                <a:schemeClr val="tx2"/>
              </a:solidFill>
            </a:endParaRPr>
          </a:p>
        </p:txBody>
      </p:sp>
      <p:pic>
        <p:nvPicPr>
          <p:cNvPr id="8" name="Picture 2" descr="C:\Users\Admin\Desktop\Актобе ТЭЦ (1)\Актобе ТЭЦ (1)\Актобе ТЭЦ\ЛОГОТИП\LOGO  JE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904" y="98340"/>
            <a:ext cx="3109218" cy="781448"/>
          </a:xfrm>
          <a:prstGeom prst="rect">
            <a:avLst/>
          </a:prstGeom>
          <a:noFill/>
        </p:spPr>
      </p:pic>
      <p:pic>
        <p:nvPicPr>
          <p:cNvPr id="3074" name="Picture 2" descr="\\DOCIT\NewDocumentBox\Упр. дир. по инвестициям\СИТ\DJI_00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068427"/>
            <a:ext cx="4338575" cy="286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Объект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234"/>
          <a:stretch/>
        </p:blipFill>
        <p:spPr>
          <a:xfrm>
            <a:off x="0" y="4829175"/>
            <a:ext cx="1524000" cy="202882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B25EF08-20A0-4DC5-AE0C-ED9C8E03FC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838" y="146556"/>
            <a:ext cx="629086" cy="60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36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3750" y="285750"/>
            <a:ext cx="7829549" cy="72389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ПОТРЕБИТЕЛИ РЕГУЛИРУЕМОЙ УСЛУГИ С ОБЪЕМАМИ ПОТРЕБЛЕНИЯ ЗА </a:t>
            </a:r>
            <a:r>
              <a:rPr lang="ru-RU" sz="2800" b="1" dirty="0" smtClean="0"/>
              <a:t>2023 </a:t>
            </a:r>
            <a:r>
              <a:rPr lang="ru-RU" sz="2800" b="1" dirty="0"/>
              <a:t>Г.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196545"/>
              </p:ext>
            </p:extLst>
          </p:nvPr>
        </p:nvGraphicFramePr>
        <p:xfrm>
          <a:off x="452437" y="1316438"/>
          <a:ext cx="7261139" cy="3964305"/>
        </p:xfrm>
        <a:graphic>
          <a:graphicData uri="http://schemas.openxmlformats.org/drawingml/2006/table">
            <a:tbl>
              <a:tblPr firstRow="1" bandRow="1">
                <a:effectLst>
                  <a:reflection endPos="0" dist="50800" dir="5400000" sy="-100000" algn="bl" rotWithShape="0"/>
                </a:effectLst>
                <a:tableStyleId>{5C22544A-7EE6-4342-B048-85BDC9FD1C3A}</a:tableStyleId>
              </a:tblPr>
              <a:tblGrid>
                <a:gridCol w="428712">
                  <a:extLst>
                    <a:ext uri="{9D8B030D-6E8A-4147-A177-3AD203B41FA5}">
                      <a16:colId xmlns:a16="http://schemas.microsoft.com/office/drawing/2014/main" val="3056591878"/>
                    </a:ext>
                  </a:extLst>
                </a:gridCol>
                <a:gridCol w="3433676">
                  <a:extLst>
                    <a:ext uri="{9D8B030D-6E8A-4147-A177-3AD203B41FA5}">
                      <a16:colId xmlns:a16="http://schemas.microsoft.com/office/drawing/2014/main" val="3884391385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1954546692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493260799"/>
                    </a:ext>
                  </a:extLst>
                </a:gridCol>
                <a:gridCol w="1007976">
                  <a:extLst>
                    <a:ext uri="{9D8B030D-6E8A-4147-A177-3AD203B41FA5}">
                      <a16:colId xmlns:a16="http://schemas.microsoft.com/office/drawing/2014/main" val="2353450220"/>
                    </a:ext>
                  </a:extLst>
                </a:gridCol>
              </a:tblGrid>
              <a:tr h="4453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№ п/п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Наименование показателей и потребителей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Утв. план на 2023 г.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Факт </a:t>
                      </a:r>
                      <a:r>
                        <a:rPr lang="ru-RU" sz="1200" baseline="0" dirty="0">
                          <a:solidFill>
                            <a:schemeClr val="tx2"/>
                          </a:solidFill>
                          <a:latin typeface="+mn-lt"/>
                        </a:rPr>
                        <a:t>исп. за </a:t>
                      </a: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 </a:t>
                      </a:r>
                      <a:r>
                        <a:rPr lang="ru-RU" sz="1200" baseline="0" dirty="0">
                          <a:solidFill>
                            <a:schemeClr val="tx2"/>
                          </a:solidFill>
                          <a:latin typeface="+mn-lt"/>
                        </a:rPr>
                        <a:t>2023 г.</a:t>
                      </a:r>
                      <a:endParaRPr lang="ru-RU" sz="12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Исполнено за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+mn-lt"/>
                        </a:rPr>
                        <a:t>2023</a:t>
                      </a: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 г.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+mn-lt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в %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80627062"/>
                  </a:ext>
                </a:extLst>
              </a:tr>
              <a:tr h="267230"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>
                          <a:solidFill>
                            <a:schemeClr val="tx2"/>
                          </a:solidFill>
                          <a:latin typeface="+mn-lt"/>
                        </a:rPr>
                        <a:t>Отпуск тепла с коллектора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706 </a:t>
                      </a:r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784</a:t>
                      </a:r>
                    </a:p>
                  </a:txBody>
                  <a:tcPr marL="8420" marR="8420" marT="842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1 768 413</a:t>
                      </a:r>
                      <a:endParaRPr lang="ru-RU" sz="12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8420" marR="8420" marT="842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104%</a:t>
                      </a:r>
                      <a:endParaRPr lang="ru-RU" sz="12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64519155"/>
                  </a:ext>
                </a:extLst>
              </a:tr>
              <a:tr h="267230"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>
                          <a:solidFill>
                            <a:schemeClr val="tx2"/>
                          </a:solidFill>
                          <a:latin typeface="+mn-lt"/>
                        </a:rPr>
                        <a:t>Полезный отпуск тепла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1 704 864</a:t>
                      </a:r>
                      <a:endParaRPr lang="ru-RU" sz="12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8420" marR="8420" marT="842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1 766 625</a:t>
                      </a:r>
                      <a:endParaRPr lang="ru-RU" sz="12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8420" marR="8420" marT="842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104%</a:t>
                      </a:r>
                      <a:endParaRPr lang="ru-RU" sz="12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14352177"/>
                  </a:ext>
                </a:extLst>
              </a:tr>
              <a:tr h="267230"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Нормативные потери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1 920</a:t>
                      </a:r>
                    </a:p>
                  </a:txBody>
                  <a:tcPr marL="8420" marR="8420" marT="842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1 788</a:t>
                      </a:r>
                      <a:endParaRPr lang="ru-RU" sz="12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8420" marR="8420" marT="842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ru-RU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7054816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T="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АО "</a:t>
                      </a:r>
                      <a:r>
                        <a:rPr lang="en-US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Aqtobe su-energy group"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1 463 948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1 539 906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105%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18310127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T="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АО "АЗХС"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166 791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171 419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103%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94290220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T="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АО "ТНК Казхром"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32 487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37 379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115%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87915433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T="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ТОО "Лотос Актобе"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4 156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3 768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91%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4281227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T="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ТОО "ГОАР"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206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20130288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T="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ТОО "Завод ЖБИ 25" / ТОО "Завод ЖБИ 35"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2 572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3 233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126%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65614297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T="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ТОО "Мередиан"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20 464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35157501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T="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ТОО "Стройдеталь"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8 330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4 647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56%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17631891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T="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ТОО "АктобеСтройКомбинат"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309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371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13980731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T="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ТОО "Батыр Туран Транс"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351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385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28056202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2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T="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ТОО "ЖБИ-80 </a:t>
                      </a:r>
                      <a:r>
                        <a:rPr lang="en-US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LVL"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114%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00972897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+mn-lt"/>
                        </a:rPr>
                        <a:t>12</a:t>
                      </a:r>
                      <a:endParaRPr lang="ru-RU" sz="12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T="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ТОО "АКТОБЕ-УМИТ"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95976585"/>
                  </a:ext>
                </a:extLst>
              </a:tr>
              <a:tr h="18743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 marT="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Хоз. нужды ТЭЦ</a:t>
                      </a:r>
                    </a:p>
                  </a:txBody>
                  <a:tcPr marL="8420" marR="8420" marT="842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5 149</a:t>
                      </a:r>
                    </a:p>
                  </a:txBody>
                  <a:tcPr marL="8420" marR="8420" marT="842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5 149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8420" marR="8420" marT="8420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43368137"/>
                  </a:ext>
                </a:extLst>
              </a:tr>
            </a:tbl>
          </a:graphicData>
        </a:graphic>
      </p:graphicFrame>
      <p:pic>
        <p:nvPicPr>
          <p:cNvPr id="4" name="Объект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963"/>
          <a:stretch/>
        </p:blipFill>
        <p:spPr>
          <a:xfrm>
            <a:off x="224445" y="5291482"/>
            <a:ext cx="1014151" cy="1466766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360" y="146556"/>
            <a:ext cx="3109229" cy="78035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7067344" y="1032624"/>
            <a:ext cx="646232" cy="2838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i="1" dirty="0"/>
              <a:t>Гкал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B25EF08-20A0-4DC5-AE0C-ED9C8E03FC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838" y="146556"/>
            <a:ext cx="629086" cy="605919"/>
          </a:xfrm>
          <a:prstGeom prst="rect">
            <a:avLst/>
          </a:prstGeom>
        </p:spPr>
      </p:pic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588317912"/>
              </p:ext>
            </p:extLst>
          </p:nvPr>
        </p:nvGraphicFramePr>
        <p:xfrm>
          <a:off x="8315325" y="1345388"/>
          <a:ext cx="3657599" cy="5091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1148022" y="5389682"/>
            <a:ext cx="6465802" cy="1296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800" dirty="0">
                <a:solidFill>
                  <a:srgbClr val="002060"/>
                </a:solidFill>
              </a:rPr>
              <a:t>Объемы потребления по сравнению с договорными объемами потребителей станции и в сравнении с аналогичным периодом 2022 г. увеличиваются в связи низкими температурами в отопительный период на </a:t>
            </a:r>
            <a:r>
              <a:rPr lang="ru-RU" sz="1800" dirty="0" smtClean="0">
                <a:solidFill>
                  <a:srgbClr val="002060"/>
                </a:solidFill>
              </a:rPr>
              <a:t>2023-2024 </a:t>
            </a:r>
            <a:r>
              <a:rPr lang="ru-RU" sz="1800" dirty="0">
                <a:solidFill>
                  <a:srgbClr val="002060"/>
                </a:solidFill>
              </a:rPr>
              <a:t>гг.</a:t>
            </a:r>
          </a:p>
        </p:txBody>
      </p:sp>
    </p:spTree>
    <p:extLst>
      <p:ext uri="{BB962C8B-B14F-4D97-AF65-F5344CB8AC3E}">
        <p14:creationId xmlns:p14="http://schemas.microsoft.com/office/powerpoint/2010/main" val="262747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8342" y="365125"/>
            <a:ext cx="7995458" cy="56178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Затраты на производство тепловой энергии </a:t>
            </a:r>
            <a:r>
              <a:rPr lang="ru-RU" sz="2400" b="1" dirty="0" smtClean="0"/>
              <a:t>за </a:t>
            </a:r>
            <a:r>
              <a:rPr lang="ru-RU" sz="2400" b="1" dirty="0"/>
              <a:t>2023 г.</a:t>
            </a:r>
          </a:p>
        </p:txBody>
      </p:sp>
      <p:pic>
        <p:nvPicPr>
          <p:cNvPr id="4" name="Объект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234"/>
          <a:stretch/>
        </p:blipFill>
        <p:spPr>
          <a:xfrm>
            <a:off x="0" y="4872167"/>
            <a:ext cx="1524000" cy="198583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360" y="146556"/>
            <a:ext cx="3109229" cy="7803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B25EF08-20A0-4DC5-AE0C-ED9C8E03FC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838" y="146556"/>
            <a:ext cx="629086" cy="605919"/>
          </a:xfrm>
          <a:prstGeom prst="rect">
            <a:avLst/>
          </a:prstGeom>
        </p:spPr>
      </p:pic>
      <p:graphicFrame>
        <p:nvGraphicFramePr>
          <p:cNvPr id="8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1687769"/>
              </p:ext>
            </p:extLst>
          </p:nvPr>
        </p:nvGraphicFramePr>
        <p:xfrm>
          <a:off x="569386" y="1429499"/>
          <a:ext cx="7441139" cy="3240738"/>
        </p:xfrm>
        <a:graphic>
          <a:graphicData uri="http://schemas.openxmlformats.org/drawingml/2006/table">
            <a:tbl>
              <a:tblPr firstRow="1" bandRow="1">
                <a:effectLst>
                  <a:reflection endPos="0" dist="50800" dir="5400000" sy="-100000" algn="bl" rotWithShape="0"/>
                </a:effectLst>
                <a:tableStyleId>{5C22544A-7EE6-4342-B048-85BDC9FD1C3A}</a:tableStyleId>
              </a:tblPr>
              <a:tblGrid>
                <a:gridCol w="506939">
                  <a:extLst>
                    <a:ext uri="{9D8B030D-6E8A-4147-A177-3AD203B41FA5}">
                      <a16:colId xmlns:a16="http://schemas.microsoft.com/office/drawing/2014/main" val="3056591878"/>
                    </a:ext>
                  </a:extLst>
                </a:gridCol>
                <a:gridCol w="3419475">
                  <a:extLst>
                    <a:ext uri="{9D8B030D-6E8A-4147-A177-3AD203B41FA5}">
                      <a16:colId xmlns:a16="http://schemas.microsoft.com/office/drawing/2014/main" val="3884391385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1954546692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493260799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2353450220"/>
                    </a:ext>
                  </a:extLst>
                </a:gridCol>
              </a:tblGrid>
              <a:tr h="62361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№ п/п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Наименование статей затрат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Утв. план на 2023 г.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Факт </a:t>
                      </a:r>
                      <a:r>
                        <a:rPr lang="ru-RU" sz="1200" baseline="0" dirty="0">
                          <a:solidFill>
                            <a:srgbClr val="002060"/>
                          </a:solidFill>
                        </a:rPr>
                        <a:t>исп. за 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200" baseline="0" dirty="0">
                          <a:solidFill>
                            <a:srgbClr val="002060"/>
                          </a:solidFill>
                        </a:rPr>
                        <a:t>2023 г.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Исполнено за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2023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г.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в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80627062"/>
                  </a:ext>
                </a:extLst>
              </a:tr>
              <a:tr h="4518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Затраты на производство товаров и предоставление услуг, всего, в том числе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4 826 644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5 403 113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112%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18310127"/>
                  </a:ext>
                </a:extLst>
              </a:tr>
              <a:tr h="1874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Материальные затраты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3 118 105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3 525 056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113%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94290220"/>
                  </a:ext>
                </a:extLst>
              </a:tr>
              <a:tr h="1874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Сырье и материалы</a:t>
                      </a:r>
                    </a:p>
                  </a:txBody>
                  <a:tcPr marL="857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737 291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825 567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112%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87915433"/>
                  </a:ext>
                </a:extLst>
              </a:tr>
              <a:tr h="1874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Горюче-смазочные материалы</a:t>
                      </a:r>
                    </a:p>
                  </a:txBody>
                  <a:tcPr marL="857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4 621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5 097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4281227"/>
                  </a:ext>
                </a:extLst>
              </a:tr>
              <a:tr h="1874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Топливо</a:t>
                      </a:r>
                    </a:p>
                  </a:txBody>
                  <a:tcPr marL="857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2 253 092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2 565 801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114%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20130288"/>
                  </a:ext>
                </a:extLst>
              </a:tr>
              <a:tr h="1874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Энергия</a:t>
                      </a:r>
                    </a:p>
                  </a:txBody>
                  <a:tcPr marL="857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123 100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128 591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104%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65614297"/>
                  </a:ext>
                </a:extLst>
              </a:tr>
              <a:tr h="4414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Расходы на оплату труда производственного персонала, с учетом социальных</a:t>
                      </a:r>
                      <a:r>
                        <a:rPr lang="ru-RU" sz="12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выплат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735 310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755 814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103%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35157501"/>
                  </a:ext>
                </a:extLst>
              </a:tr>
              <a:tr h="1874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Налоги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88 253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135 496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154%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17631891"/>
                  </a:ext>
                </a:extLst>
              </a:tr>
              <a:tr h="1874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Амортизация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432 774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434 510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13980731"/>
                  </a:ext>
                </a:extLst>
              </a:tr>
              <a:tr h="2043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Ремонт, не</a:t>
                      </a:r>
                      <a:r>
                        <a:rPr lang="ru-RU" sz="12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приводящий к росту стоимость ОФ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287 299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362 817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126%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280562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Прочие производственные</a:t>
                      </a:r>
                      <a:r>
                        <a:rPr lang="ru-RU" sz="12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затраты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164 904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189 420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115%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00972897"/>
                  </a:ext>
                </a:extLst>
              </a:tr>
            </a:tbl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6701363" y="1055759"/>
            <a:ext cx="1309416" cy="2838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i="1" dirty="0"/>
              <a:t>тыс. тенге</a:t>
            </a: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1015566377"/>
              </p:ext>
            </p:extLst>
          </p:nvPr>
        </p:nvGraphicFramePr>
        <p:xfrm>
          <a:off x="8179376" y="1429499"/>
          <a:ext cx="3793548" cy="5037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1544723" y="4815147"/>
            <a:ext cx="6465802" cy="15553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800" dirty="0">
                <a:solidFill>
                  <a:srgbClr val="002060"/>
                </a:solidFill>
              </a:rPr>
              <a:t>В связи с комбинированным производством тепловой и электрической энергии затраты АО «Актобе ТЭЦ» распределяются по видам деятельности согласно «Методике разделения затрат …» - на производство тепловой энергии 42%</a:t>
            </a:r>
          </a:p>
        </p:txBody>
      </p:sp>
    </p:spTree>
    <p:extLst>
      <p:ext uri="{BB962C8B-B14F-4D97-AF65-F5344CB8AC3E}">
        <p14:creationId xmlns:p14="http://schemas.microsoft.com/office/powerpoint/2010/main" val="373482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8342" y="365125"/>
            <a:ext cx="7995458" cy="56178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Прочие производственные затраты за 2023 г</a:t>
            </a:r>
            <a:r>
              <a:rPr lang="ru-RU" sz="2400" b="1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60" y="146556"/>
            <a:ext cx="3109229" cy="7803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B25EF08-20A0-4DC5-AE0C-ED9C8E03FC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838" y="146556"/>
            <a:ext cx="629086" cy="605919"/>
          </a:xfrm>
          <a:prstGeom prst="rect">
            <a:avLst/>
          </a:prstGeom>
        </p:spPr>
      </p:pic>
      <p:graphicFrame>
        <p:nvGraphicFramePr>
          <p:cNvPr id="8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602714"/>
              </p:ext>
            </p:extLst>
          </p:nvPr>
        </p:nvGraphicFramePr>
        <p:xfrm>
          <a:off x="465513" y="1145484"/>
          <a:ext cx="11238806" cy="5388319"/>
        </p:xfrm>
        <a:graphic>
          <a:graphicData uri="http://schemas.openxmlformats.org/drawingml/2006/table">
            <a:tbl>
              <a:tblPr firstRow="1" bandRow="1">
                <a:effectLst>
                  <a:reflection endPos="0" dist="50800" dir="5400000" sy="-100000" algn="bl" rotWithShape="0"/>
                </a:effectLst>
                <a:tableStyleId>{5C22544A-7EE6-4342-B048-85BDC9FD1C3A}</a:tableStyleId>
              </a:tblPr>
              <a:tblGrid>
                <a:gridCol w="765661">
                  <a:extLst>
                    <a:ext uri="{9D8B030D-6E8A-4147-A177-3AD203B41FA5}">
                      <a16:colId xmlns:a16="http://schemas.microsoft.com/office/drawing/2014/main" val="3056591878"/>
                    </a:ext>
                  </a:extLst>
                </a:gridCol>
                <a:gridCol w="5164642">
                  <a:extLst>
                    <a:ext uri="{9D8B030D-6E8A-4147-A177-3AD203B41FA5}">
                      <a16:colId xmlns:a16="http://schemas.microsoft.com/office/drawing/2014/main" val="3884391385"/>
                    </a:ext>
                  </a:extLst>
                </a:gridCol>
                <a:gridCol w="1769500">
                  <a:extLst>
                    <a:ext uri="{9D8B030D-6E8A-4147-A177-3AD203B41FA5}">
                      <a16:colId xmlns:a16="http://schemas.microsoft.com/office/drawing/2014/main" val="1954546692"/>
                    </a:ext>
                  </a:extLst>
                </a:gridCol>
                <a:gridCol w="1855818">
                  <a:extLst>
                    <a:ext uri="{9D8B030D-6E8A-4147-A177-3AD203B41FA5}">
                      <a16:colId xmlns:a16="http://schemas.microsoft.com/office/drawing/2014/main" val="2493260799"/>
                    </a:ext>
                  </a:extLst>
                </a:gridCol>
                <a:gridCol w="1683185">
                  <a:extLst>
                    <a:ext uri="{9D8B030D-6E8A-4147-A177-3AD203B41FA5}">
                      <a16:colId xmlns:a16="http://schemas.microsoft.com/office/drawing/2014/main" val="2353450220"/>
                    </a:ext>
                  </a:extLst>
                </a:gridCol>
              </a:tblGrid>
              <a:tr h="60555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№ п/п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Наименование статей затрат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Утв. план на 2023 г.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Факт </a:t>
                      </a:r>
                      <a:r>
                        <a:rPr lang="ru-RU" sz="1200" baseline="0" dirty="0">
                          <a:solidFill>
                            <a:srgbClr val="002060"/>
                          </a:solidFill>
                        </a:rPr>
                        <a:t>исп. за 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200" baseline="0" dirty="0">
                          <a:solidFill>
                            <a:srgbClr val="002060"/>
                          </a:solidFill>
                        </a:rPr>
                        <a:t>2023 г.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Исполнено за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2023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г.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в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80627062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Прочие производственные</a:t>
                      </a:r>
                      <a:r>
                        <a:rPr lang="ru-RU" sz="12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затраты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164 904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189 420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115%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81838362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</a:t>
                      </a:r>
                      <a:endParaRPr lang="ru-RU" sz="11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Услуги автотранспорта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25 273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26 028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103%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00972897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1.2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Опыты, исследования, испытания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17 672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21 391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121%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55795979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1.3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Услуги водоснабжения (стоки)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3 232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3 264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101%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76107352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Услуги </a:t>
                      </a:r>
                      <a:r>
                        <a:rPr lang="ru-RU" sz="1200" b="0" i="1" u="none" strike="noStrike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гос.лаборатории</a:t>
                      </a:r>
                      <a:endParaRPr lang="ru-RU" sz="12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4 158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4 139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60541800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Услуги по пожарной сигнализации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14 985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27 711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185%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46646450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1.6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Услуги дератизации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41884942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1.7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Услуги вневедомственной охраны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23 989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23 989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04556132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1.8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Услуги страхования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3 136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3 556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113%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31207317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1.9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Услуги автоинспекции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137%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85409058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1.10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Услуги по охране окружающей среды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12 739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18 443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145%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76814685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1.11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труда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14 817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16 119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109%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68196673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1.12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Повышение квалификации работников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2 624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3 008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115%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62666982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1.13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Подписка на печатные издания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358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379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106%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43030624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1.14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Услуги связи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15 793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15 256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38015758"/>
                  </a:ext>
                </a:extLst>
              </a:tr>
              <a:tr h="300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1.15</a:t>
                      </a:r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Услуги пожарной и аварийно-спасательной службы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25 883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25 883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51966023"/>
                  </a:ext>
                </a:extLst>
              </a:tr>
            </a:tbl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10143137" y="807057"/>
            <a:ext cx="1309416" cy="2838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i="1" dirty="0"/>
              <a:t>тыс. тенге</a:t>
            </a:r>
          </a:p>
        </p:txBody>
      </p:sp>
    </p:spTree>
    <p:extLst>
      <p:ext uri="{BB962C8B-B14F-4D97-AF65-F5344CB8AC3E}">
        <p14:creationId xmlns:p14="http://schemas.microsoft.com/office/powerpoint/2010/main" val="3375634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83280" y="365125"/>
            <a:ext cx="7970520" cy="75709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Расшифровка затрат на энергоносители </a:t>
            </a:r>
            <a:r>
              <a:rPr lang="ru-RU" sz="2800" b="1" dirty="0" smtClean="0"/>
              <a:t>за </a:t>
            </a:r>
            <a:r>
              <a:rPr lang="ru-RU" sz="2800" b="1" dirty="0"/>
              <a:t>2023 г.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142820"/>
              </p:ext>
            </p:extLst>
          </p:nvPr>
        </p:nvGraphicFramePr>
        <p:xfrm>
          <a:off x="343949" y="1561148"/>
          <a:ext cx="7497240" cy="2415307"/>
        </p:xfrm>
        <a:graphic>
          <a:graphicData uri="http://schemas.openxmlformats.org/drawingml/2006/table">
            <a:tbl>
              <a:tblPr firstRow="1" bandRow="1">
                <a:effectLst>
                  <a:reflection endPos="0" dist="50800" dir="5400000" sy="-100000" algn="bl" rotWithShape="0"/>
                </a:effectLst>
                <a:tableStyleId>{5C22544A-7EE6-4342-B048-85BDC9FD1C3A}</a:tableStyleId>
              </a:tblPr>
              <a:tblGrid>
                <a:gridCol w="636937">
                  <a:extLst>
                    <a:ext uri="{9D8B030D-6E8A-4147-A177-3AD203B41FA5}">
                      <a16:colId xmlns:a16="http://schemas.microsoft.com/office/drawing/2014/main" val="1227526481"/>
                    </a:ext>
                  </a:extLst>
                </a:gridCol>
                <a:gridCol w="3352989">
                  <a:extLst>
                    <a:ext uri="{9D8B030D-6E8A-4147-A177-3AD203B41FA5}">
                      <a16:colId xmlns:a16="http://schemas.microsoft.com/office/drawing/2014/main" val="221135324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203865577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958117666"/>
                    </a:ext>
                  </a:extLst>
                </a:gridCol>
                <a:gridCol w="1135589">
                  <a:extLst>
                    <a:ext uri="{9D8B030D-6E8A-4147-A177-3AD203B41FA5}">
                      <a16:colId xmlns:a16="http://schemas.microsoft.com/office/drawing/2014/main" val="2855892970"/>
                    </a:ext>
                  </a:extLst>
                </a:gridCol>
              </a:tblGrid>
              <a:tr h="76984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№ п/п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Наименование статей затрат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Утв. план на 2023 г.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Факт </a:t>
                      </a:r>
                      <a:r>
                        <a:rPr lang="ru-RU" sz="1200" baseline="0" dirty="0">
                          <a:solidFill>
                            <a:srgbClr val="002060"/>
                          </a:solidFill>
                        </a:rPr>
                        <a:t>исп. за 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200" baseline="0" dirty="0">
                          <a:solidFill>
                            <a:srgbClr val="002060"/>
                          </a:solidFill>
                        </a:rPr>
                        <a:t>2023 г.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Исполнено за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2023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г.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в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41920584"/>
                  </a:ext>
                </a:extLst>
              </a:tr>
              <a:tr h="231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Материальные затраты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3 118 105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3 525 056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113%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72074535"/>
                  </a:ext>
                </a:extLst>
              </a:tr>
              <a:tr h="2569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Сумма затрат на водопотребление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623 335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703 146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113%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17554804"/>
                  </a:ext>
                </a:extLst>
              </a:tr>
              <a:tr h="231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Объем потребления воды</a:t>
                      </a:r>
                    </a:p>
                  </a:txBody>
                  <a:tcPr marL="857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1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5 094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1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5 744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1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113%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97741597"/>
                  </a:ext>
                </a:extLst>
              </a:tr>
              <a:tr h="231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Средняя стоимость</a:t>
                      </a:r>
                    </a:p>
                  </a:txBody>
                  <a:tcPr marL="857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1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122,37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1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122,42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1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08524453"/>
                  </a:ext>
                </a:extLst>
              </a:tr>
              <a:tr h="231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Сумма затрат на топливо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2 253 092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2 565 801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114%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00017866"/>
                  </a:ext>
                </a:extLst>
              </a:tr>
              <a:tr h="231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Объем потребления газа</a:t>
                      </a:r>
                    </a:p>
                  </a:txBody>
                  <a:tcPr marL="857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1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241 770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1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270 161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1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112%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57532613"/>
                  </a:ext>
                </a:extLst>
              </a:tr>
              <a:tr h="231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Средняя стоимость</a:t>
                      </a:r>
                    </a:p>
                  </a:txBody>
                  <a:tcPr marL="857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1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9 319,15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1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9 497,30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1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102%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50079567"/>
                  </a:ext>
                </a:extLst>
              </a:tr>
            </a:tbl>
          </a:graphicData>
        </a:graphic>
      </p:graphicFrame>
      <p:pic>
        <p:nvPicPr>
          <p:cNvPr id="4" name="Объект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65"/>
          <a:stretch/>
        </p:blipFill>
        <p:spPr>
          <a:xfrm>
            <a:off x="0" y="4829175"/>
            <a:ext cx="1562100" cy="20288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360" y="146556"/>
            <a:ext cx="3109229" cy="7803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B25EF08-20A0-4DC5-AE0C-ED9C8E03FC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838" y="146556"/>
            <a:ext cx="629086" cy="605919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6531773" y="1199760"/>
            <a:ext cx="1309416" cy="2838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i="1" dirty="0"/>
              <a:t>тыс. тенге</a:t>
            </a: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008136898"/>
              </p:ext>
            </p:extLst>
          </p:nvPr>
        </p:nvGraphicFramePr>
        <p:xfrm>
          <a:off x="8198947" y="1483605"/>
          <a:ext cx="3773977" cy="4351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Заголовок 1"/>
          <p:cNvSpPr txBox="1">
            <a:spLocks/>
          </p:cNvSpPr>
          <p:nvPr/>
        </p:nvSpPr>
        <p:spPr>
          <a:xfrm>
            <a:off x="1375388" y="4170825"/>
            <a:ext cx="6465802" cy="15553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800" dirty="0">
                <a:solidFill>
                  <a:srgbClr val="002060"/>
                </a:solidFill>
              </a:rPr>
              <a:t>Объемы потребления на энергоносители сложились в соответствии с фактическими объемами производства тепловой энергии</a:t>
            </a:r>
          </a:p>
        </p:txBody>
      </p:sp>
    </p:spTree>
    <p:extLst>
      <p:ext uri="{BB962C8B-B14F-4D97-AF65-F5344CB8AC3E}">
        <p14:creationId xmlns:p14="http://schemas.microsoft.com/office/powerpoint/2010/main" val="381806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62324" y="146557"/>
            <a:ext cx="7991475" cy="7803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/>
              <a:t>Расходы периода, в том числе общие и административные расходы и расходы на выплату вознаграждений банка за </a:t>
            </a:r>
            <a:r>
              <a:rPr lang="ru-RU" sz="2000" b="1" dirty="0" smtClean="0"/>
              <a:t>2023 </a:t>
            </a:r>
            <a:r>
              <a:rPr lang="ru-RU" sz="2000" b="1" dirty="0"/>
              <a:t>г. </a:t>
            </a:r>
          </a:p>
        </p:txBody>
      </p:sp>
      <p:pic>
        <p:nvPicPr>
          <p:cNvPr id="4" name="Объект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97"/>
          <a:stretch/>
        </p:blipFill>
        <p:spPr>
          <a:xfrm>
            <a:off x="0" y="5423990"/>
            <a:ext cx="1110853" cy="143401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360" y="146556"/>
            <a:ext cx="3109229" cy="7803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B25EF08-20A0-4DC5-AE0C-ED9C8E03FC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838" y="146556"/>
            <a:ext cx="629086" cy="605919"/>
          </a:xfrm>
          <a:prstGeom prst="rect">
            <a:avLst/>
          </a:prstGeom>
        </p:spPr>
      </p:pic>
      <p:graphicFrame>
        <p:nvGraphicFramePr>
          <p:cNvPr id="7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298103"/>
              </p:ext>
            </p:extLst>
          </p:nvPr>
        </p:nvGraphicFramePr>
        <p:xfrm>
          <a:off x="374506" y="1314449"/>
          <a:ext cx="7441139" cy="4098002"/>
        </p:xfrm>
        <a:graphic>
          <a:graphicData uri="http://schemas.openxmlformats.org/drawingml/2006/table">
            <a:tbl>
              <a:tblPr firstRow="1" bandRow="1">
                <a:effectLst>
                  <a:reflection endPos="0" dist="50800" dir="5400000" sy="-100000" algn="bl" rotWithShape="0"/>
                </a:effectLst>
                <a:tableStyleId>{5C22544A-7EE6-4342-B048-85BDC9FD1C3A}</a:tableStyleId>
              </a:tblPr>
              <a:tblGrid>
                <a:gridCol w="632171">
                  <a:extLst>
                    <a:ext uri="{9D8B030D-6E8A-4147-A177-3AD203B41FA5}">
                      <a16:colId xmlns:a16="http://schemas.microsoft.com/office/drawing/2014/main" val="3056591878"/>
                    </a:ext>
                  </a:extLst>
                </a:gridCol>
                <a:gridCol w="3392142">
                  <a:extLst>
                    <a:ext uri="{9D8B030D-6E8A-4147-A177-3AD203B41FA5}">
                      <a16:colId xmlns:a16="http://schemas.microsoft.com/office/drawing/2014/main" val="3884391385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195454669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493260799"/>
                    </a:ext>
                  </a:extLst>
                </a:gridCol>
                <a:gridCol w="1111776">
                  <a:extLst>
                    <a:ext uri="{9D8B030D-6E8A-4147-A177-3AD203B41FA5}">
                      <a16:colId xmlns:a16="http://schemas.microsoft.com/office/drawing/2014/main" val="23534502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№ п/п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Наименование статей затрат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Утв. план на 2023 г.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Факт </a:t>
                      </a:r>
                      <a:r>
                        <a:rPr lang="ru-RU" sz="1200" baseline="0" dirty="0">
                          <a:solidFill>
                            <a:srgbClr val="002060"/>
                          </a:solidFill>
                        </a:rPr>
                        <a:t>исп. за 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2023 </a:t>
                      </a:r>
                      <a:r>
                        <a:rPr lang="ru-RU" sz="1200" baseline="0" dirty="0">
                          <a:solidFill>
                            <a:srgbClr val="002060"/>
                          </a:solidFill>
                        </a:rPr>
                        <a:t>г.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Исполнено за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2023 г. в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80627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Расходы периода всего, в том числе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577 600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1 123 030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194%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18310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Общие и административные расходы, всего: в том числе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204 109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215 652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106%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93900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Расходы на оплату труда административного персонала, с учетом социальных выплат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132 649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138 226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94290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Налоги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12 023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12 370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35157501"/>
                  </a:ext>
                </a:extLst>
              </a:tr>
              <a:tr h="2518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Прочие административные расходы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59 437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65 057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109%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17631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Командировочные расходы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1 662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1 966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118%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5578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Услуги связи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22 148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24 766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112%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536003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Оплата консультационных, аудиторских, юридических, информационных услуг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29 154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31 056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107%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143287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Услуги банка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398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631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158%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675655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Расходы по изготовлению бланков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1 816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1 984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109%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22557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Расходы на канцелярские товары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1 885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1 864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99%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75534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Подписка на печатные издания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84419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Услуги ИВЦ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337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493%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57144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Тех. обслуживание выч. техники и кондиционеров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1 743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1 867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107%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93308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Почтовые расходы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465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5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490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105%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60275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Расходы на выплату вознаграждений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373 491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907 378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243%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13980731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237886962"/>
              </p:ext>
            </p:extLst>
          </p:nvPr>
        </p:nvGraphicFramePr>
        <p:xfrm>
          <a:off x="8216372" y="1340708"/>
          <a:ext cx="3756552" cy="4563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6641310" y="991888"/>
            <a:ext cx="1309416" cy="2838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i="1" dirty="0"/>
              <a:t>тыс. тенге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110853" y="5345084"/>
            <a:ext cx="6465802" cy="15553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800" dirty="0">
                <a:solidFill>
                  <a:srgbClr val="002060"/>
                </a:solidFill>
              </a:rPr>
              <a:t>В связи с комбинированным производством тепловой и электрической энергии затраты АО «</a:t>
            </a:r>
            <a:r>
              <a:rPr lang="ru-RU" sz="1800" dirty="0" err="1">
                <a:solidFill>
                  <a:srgbClr val="002060"/>
                </a:solidFill>
              </a:rPr>
              <a:t>Актобе</a:t>
            </a:r>
            <a:r>
              <a:rPr lang="ru-RU" sz="1800" dirty="0">
                <a:solidFill>
                  <a:srgbClr val="002060"/>
                </a:solidFill>
              </a:rPr>
              <a:t> ТЭЦ» распределяются по видам деятельности согласно «Методике разделения затрат …» - на производство тепловой энергии 61%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484925" y="4829175"/>
            <a:ext cx="6465802" cy="15553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419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9588" y="146557"/>
            <a:ext cx="8094211" cy="7803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Исполнение тарифной сметы за </a:t>
            </a:r>
            <a:r>
              <a:rPr lang="ru-RU" sz="2800" b="1" dirty="0" smtClean="0"/>
              <a:t>2023 </a:t>
            </a:r>
            <a:r>
              <a:rPr lang="ru-RU" sz="2800" b="1" dirty="0"/>
              <a:t>г.</a:t>
            </a:r>
          </a:p>
        </p:txBody>
      </p:sp>
      <p:pic>
        <p:nvPicPr>
          <p:cNvPr id="4" name="Объект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767"/>
          <a:stretch/>
        </p:blipFill>
        <p:spPr>
          <a:xfrm>
            <a:off x="0" y="4829175"/>
            <a:ext cx="1533525" cy="20288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360" y="146556"/>
            <a:ext cx="3109229" cy="7803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B25EF08-20A0-4DC5-AE0C-ED9C8E03FC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838" y="146556"/>
            <a:ext cx="629086" cy="605919"/>
          </a:xfrm>
          <a:prstGeom prst="rect">
            <a:avLst/>
          </a:prstGeom>
        </p:spPr>
      </p:pic>
      <p:graphicFrame>
        <p:nvGraphicFramePr>
          <p:cNvPr id="7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781616"/>
              </p:ext>
            </p:extLst>
          </p:nvPr>
        </p:nvGraphicFramePr>
        <p:xfrm>
          <a:off x="389221" y="1271456"/>
          <a:ext cx="7740625" cy="2889621"/>
        </p:xfrm>
        <a:graphic>
          <a:graphicData uri="http://schemas.openxmlformats.org/drawingml/2006/table">
            <a:tbl>
              <a:tblPr firstRow="1" bandRow="1">
                <a:effectLst>
                  <a:reflection endPos="0" dist="50800" dir="5400000" sy="-100000" algn="bl" rotWithShape="0"/>
                </a:effectLst>
                <a:tableStyleId>{5C22544A-7EE6-4342-B048-85BDC9FD1C3A}</a:tableStyleId>
              </a:tblPr>
              <a:tblGrid>
                <a:gridCol w="349221">
                  <a:extLst>
                    <a:ext uri="{9D8B030D-6E8A-4147-A177-3AD203B41FA5}">
                      <a16:colId xmlns:a16="http://schemas.microsoft.com/office/drawing/2014/main" val="3056591878"/>
                    </a:ext>
                  </a:extLst>
                </a:gridCol>
                <a:gridCol w="4117079">
                  <a:extLst>
                    <a:ext uri="{9D8B030D-6E8A-4147-A177-3AD203B41FA5}">
                      <a16:colId xmlns:a16="http://schemas.microsoft.com/office/drawing/2014/main" val="3884391385"/>
                    </a:ext>
                  </a:extLst>
                </a:gridCol>
                <a:gridCol w="1123448">
                  <a:extLst>
                    <a:ext uri="{9D8B030D-6E8A-4147-A177-3AD203B41FA5}">
                      <a16:colId xmlns:a16="http://schemas.microsoft.com/office/drawing/2014/main" val="1954546692"/>
                    </a:ext>
                  </a:extLst>
                </a:gridCol>
                <a:gridCol w="1065836">
                  <a:extLst>
                    <a:ext uri="{9D8B030D-6E8A-4147-A177-3AD203B41FA5}">
                      <a16:colId xmlns:a16="http://schemas.microsoft.com/office/drawing/2014/main" val="2493260799"/>
                    </a:ext>
                  </a:extLst>
                </a:gridCol>
                <a:gridCol w="1085041">
                  <a:extLst>
                    <a:ext uri="{9D8B030D-6E8A-4147-A177-3AD203B41FA5}">
                      <a16:colId xmlns:a16="http://schemas.microsoft.com/office/drawing/2014/main" val="2353450220"/>
                    </a:ext>
                  </a:extLst>
                </a:gridCol>
              </a:tblGrid>
              <a:tr h="7267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  <a:latin typeface="+mn-lt"/>
                        </a:rPr>
                        <a:t>№ п/п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  <a:latin typeface="+mn-lt"/>
                        </a:rPr>
                        <a:t>Наименование показателей и потребителей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Утв. план на 2023 г.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Факт </a:t>
                      </a:r>
                      <a:r>
                        <a:rPr lang="ru-RU" sz="1200" baseline="0" dirty="0">
                          <a:solidFill>
                            <a:srgbClr val="002060"/>
                          </a:solidFill>
                        </a:rPr>
                        <a:t>исп. 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за </a:t>
                      </a:r>
                      <a:r>
                        <a:rPr lang="ru-RU" sz="1200" baseline="0" dirty="0">
                          <a:solidFill>
                            <a:srgbClr val="002060"/>
                          </a:solidFill>
                        </a:rPr>
                        <a:t>2023 г.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Исполнено за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2023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г.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</a:rPr>
                        <a:t>в %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80627062"/>
                  </a:ext>
                </a:extLst>
              </a:tr>
              <a:tr h="4260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Затраты на производство товаров и предоставление услуг, тыс. тенге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4 826 644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5 403 113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112%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64519155"/>
                  </a:ext>
                </a:extLst>
              </a:tr>
              <a:tr h="218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Расходы периода всего, в том числе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577 600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1 123 030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194%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14352177"/>
                  </a:ext>
                </a:extLst>
              </a:tr>
              <a:tr h="218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Общие и административные расходы, тыс. тенге</a:t>
                      </a:r>
                    </a:p>
                  </a:txBody>
                  <a:tcPr marL="857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1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204 109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1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215 652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106%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7054816"/>
                  </a:ext>
                </a:extLst>
              </a:tr>
              <a:tr h="218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Расходы на выплату вознаграждений, тыс. тенге</a:t>
                      </a:r>
                    </a:p>
                  </a:txBody>
                  <a:tcPr marL="857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1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373 491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1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907 378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243%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18310127"/>
                  </a:ext>
                </a:extLst>
              </a:tr>
              <a:tr h="4260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Всего затрат на производство регулируемой услуги, тыс. тенге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5 404 244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6 526 143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121%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06154199"/>
                  </a:ext>
                </a:extLst>
              </a:tr>
              <a:tr h="218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Доход (РБА*СП), тыс. тенге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842 678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-856 341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-102%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94290220"/>
                  </a:ext>
                </a:extLst>
              </a:tr>
              <a:tr h="218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Всего доход от предоставляемых услуг, тыс. тенге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6 593 446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5 669 802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87915433"/>
                  </a:ext>
                </a:extLst>
              </a:tr>
              <a:tr h="218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Полезный отпуск тепла, Гкал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1 704 864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1 766 625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4281227"/>
                  </a:ext>
                </a:extLst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1374327" y="4161079"/>
            <a:ext cx="6693349" cy="17348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200" dirty="0">
                <a:solidFill>
                  <a:srgbClr val="002060"/>
                </a:solidFill>
              </a:rPr>
              <a:t>Утвержденный средний тариф на 2023 </a:t>
            </a:r>
            <a:r>
              <a:rPr lang="ru-RU" sz="1200" dirty="0" smtClean="0">
                <a:solidFill>
                  <a:srgbClr val="002060"/>
                </a:solidFill>
              </a:rPr>
              <a:t>год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ru-RU" sz="1200" dirty="0" smtClean="0">
                <a:solidFill>
                  <a:srgbClr val="002060"/>
                </a:solidFill>
              </a:rPr>
              <a:t>изменялся в течении года 3 раза, с 01.07.2023 г. в качестве ЧРМ, с 01.11.2023 г. в связи с увеличением объёма реализации товарной продукции             </a:t>
            </a:r>
            <a:r>
              <a:rPr lang="ru-RU" sz="1200" b="1" dirty="0">
                <a:solidFill>
                  <a:srgbClr val="002060"/>
                </a:solidFill>
              </a:rPr>
              <a:t>3 </a:t>
            </a:r>
            <a:r>
              <a:rPr lang="en-US" sz="1200" b="1" dirty="0" smtClean="0">
                <a:solidFill>
                  <a:srgbClr val="002060"/>
                </a:solidFill>
              </a:rPr>
              <a:t>867,43</a:t>
            </a:r>
            <a:r>
              <a:rPr lang="ru-RU" sz="1200" b="1" dirty="0" smtClean="0">
                <a:solidFill>
                  <a:srgbClr val="002060"/>
                </a:solidFill>
              </a:rPr>
              <a:t> </a:t>
            </a:r>
            <a:r>
              <a:rPr lang="ru-RU" sz="1200" b="1" dirty="0">
                <a:solidFill>
                  <a:srgbClr val="002060"/>
                </a:solidFill>
              </a:rPr>
              <a:t>тенге/Гкал</a:t>
            </a:r>
            <a:r>
              <a:rPr lang="ru-RU" sz="1200" dirty="0">
                <a:solidFill>
                  <a:srgbClr val="002060"/>
                </a:solidFill>
              </a:rPr>
              <a:t>, в том числе по группам потребителей:</a:t>
            </a:r>
          </a:p>
          <a:p>
            <a:pPr marL="285750" indent="-285750" algn="just">
              <a:buFontTx/>
              <a:buChar char="-"/>
            </a:pPr>
            <a:r>
              <a:rPr lang="ru-RU" sz="1200" dirty="0">
                <a:solidFill>
                  <a:srgbClr val="002060"/>
                </a:solidFill>
              </a:rPr>
              <a:t>для АО «</a:t>
            </a:r>
            <a:r>
              <a:rPr lang="en-US" sz="1200" dirty="0" err="1">
                <a:solidFill>
                  <a:srgbClr val="002060"/>
                </a:solidFill>
              </a:rPr>
              <a:t>Aktobe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su</a:t>
            </a:r>
            <a:r>
              <a:rPr lang="en-US" sz="1200" dirty="0">
                <a:solidFill>
                  <a:srgbClr val="002060"/>
                </a:solidFill>
              </a:rPr>
              <a:t>-energy group</a:t>
            </a:r>
            <a:r>
              <a:rPr lang="ru-RU" sz="1200" dirty="0">
                <a:solidFill>
                  <a:srgbClr val="002060"/>
                </a:solidFill>
              </a:rPr>
              <a:t>» - </a:t>
            </a:r>
            <a:r>
              <a:rPr lang="en-US" sz="1200" dirty="0" smtClean="0">
                <a:solidFill>
                  <a:srgbClr val="002060"/>
                </a:solidFill>
              </a:rPr>
              <a:t>3 411,24 </a:t>
            </a:r>
            <a:r>
              <a:rPr lang="ru-RU" sz="1200" dirty="0" smtClean="0">
                <a:solidFill>
                  <a:srgbClr val="002060"/>
                </a:solidFill>
              </a:rPr>
              <a:t>тенге/Гкал</a:t>
            </a:r>
            <a:endParaRPr lang="ru-RU" sz="1200" dirty="0">
              <a:solidFill>
                <a:srgbClr val="002060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ru-RU" sz="1200" dirty="0">
                <a:solidFill>
                  <a:srgbClr val="002060"/>
                </a:solidFill>
              </a:rPr>
              <a:t>для промышленных предприятий – </a:t>
            </a:r>
            <a:r>
              <a:rPr lang="en-US" sz="1200" dirty="0" smtClean="0">
                <a:solidFill>
                  <a:srgbClr val="002060"/>
                </a:solidFill>
              </a:rPr>
              <a:t>6 696,02 </a:t>
            </a:r>
            <a:r>
              <a:rPr lang="ru-RU" sz="1200" dirty="0" smtClean="0">
                <a:solidFill>
                  <a:srgbClr val="002060"/>
                </a:solidFill>
              </a:rPr>
              <a:t>тенге/Гкал</a:t>
            </a:r>
            <a:endParaRPr lang="ru-RU" sz="1200" dirty="0">
              <a:solidFill>
                <a:srgbClr val="002060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ru-RU" sz="1200" dirty="0">
                <a:solidFill>
                  <a:srgbClr val="002060"/>
                </a:solidFill>
              </a:rPr>
              <a:t>для хоз. нужд ТЭЦ- </a:t>
            </a:r>
            <a:r>
              <a:rPr lang="en-US" sz="1200" dirty="0" smtClean="0">
                <a:solidFill>
                  <a:srgbClr val="002060"/>
                </a:solidFill>
              </a:rPr>
              <a:t>4 0</a:t>
            </a:r>
            <a:r>
              <a:rPr lang="kk-KZ" sz="1200" dirty="0" smtClean="0">
                <a:solidFill>
                  <a:srgbClr val="002060"/>
                </a:solidFill>
              </a:rPr>
              <a:t>52,44 </a:t>
            </a:r>
            <a:r>
              <a:rPr lang="ru-RU" sz="1200" dirty="0" smtClean="0">
                <a:solidFill>
                  <a:srgbClr val="002060"/>
                </a:solidFill>
              </a:rPr>
              <a:t>тенге/Гкал</a:t>
            </a:r>
            <a:r>
              <a:rPr lang="ru-RU" sz="1200" dirty="0">
                <a:solidFill>
                  <a:srgbClr val="002060"/>
                </a:solidFill>
              </a:rPr>
              <a:t>.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029073508"/>
              </p:ext>
            </p:extLst>
          </p:nvPr>
        </p:nvGraphicFramePr>
        <p:xfrm>
          <a:off x="8444973" y="1271456"/>
          <a:ext cx="3527951" cy="4443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77000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62324" y="146557"/>
            <a:ext cx="7991475" cy="78035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Утвержденная инвестиционная программа </a:t>
            </a:r>
            <a:br>
              <a:rPr lang="ru-RU" sz="2400" b="1" dirty="0"/>
            </a:br>
            <a:r>
              <a:rPr lang="ru-RU" sz="2400" b="1" dirty="0"/>
              <a:t>на период 2023-2027 года</a:t>
            </a:r>
          </a:p>
        </p:txBody>
      </p:sp>
      <p:pic>
        <p:nvPicPr>
          <p:cNvPr id="4" name="Объект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97"/>
          <a:stretch/>
        </p:blipFill>
        <p:spPr>
          <a:xfrm>
            <a:off x="1911" y="5485926"/>
            <a:ext cx="1062873" cy="13720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360" y="146556"/>
            <a:ext cx="3109229" cy="7803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B25EF08-20A0-4DC5-AE0C-ED9C8E03FC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3838" y="146556"/>
            <a:ext cx="629086" cy="605919"/>
          </a:xfrm>
          <a:prstGeom prst="rect">
            <a:avLst/>
          </a:prstGeom>
        </p:spPr>
      </p:pic>
      <p:graphicFrame>
        <p:nvGraphicFramePr>
          <p:cNvPr id="7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4540414"/>
              </p:ext>
            </p:extLst>
          </p:nvPr>
        </p:nvGraphicFramePr>
        <p:xfrm>
          <a:off x="581928" y="1148851"/>
          <a:ext cx="9000221" cy="4586301"/>
        </p:xfrm>
        <a:graphic>
          <a:graphicData uri="http://schemas.openxmlformats.org/drawingml/2006/table">
            <a:tbl>
              <a:tblPr firstRow="1" bandRow="1">
                <a:effectLst>
                  <a:reflection endPos="0" dist="50800" dir="5400000" sy="-100000" algn="bl" rotWithShape="0"/>
                </a:effectLst>
                <a:tableStyleId>{5C22544A-7EE6-4342-B048-85BDC9FD1C3A}</a:tableStyleId>
              </a:tblPr>
              <a:tblGrid>
                <a:gridCol w="764624">
                  <a:extLst>
                    <a:ext uri="{9D8B030D-6E8A-4147-A177-3AD203B41FA5}">
                      <a16:colId xmlns:a16="http://schemas.microsoft.com/office/drawing/2014/main" val="3056591878"/>
                    </a:ext>
                  </a:extLst>
                </a:gridCol>
                <a:gridCol w="4218078">
                  <a:extLst>
                    <a:ext uri="{9D8B030D-6E8A-4147-A177-3AD203B41FA5}">
                      <a16:colId xmlns:a16="http://schemas.microsoft.com/office/drawing/2014/main" val="3884391385"/>
                    </a:ext>
                  </a:extLst>
                </a:gridCol>
                <a:gridCol w="1370963">
                  <a:extLst>
                    <a:ext uri="{9D8B030D-6E8A-4147-A177-3AD203B41FA5}">
                      <a16:colId xmlns:a16="http://schemas.microsoft.com/office/drawing/2014/main" val="1954546692"/>
                    </a:ext>
                  </a:extLst>
                </a:gridCol>
                <a:gridCol w="1370963">
                  <a:extLst>
                    <a:ext uri="{9D8B030D-6E8A-4147-A177-3AD203B41FA5}">
                      <a16:colId xmlns:a16="http://schemas.microsoft.com/office/drawing/2014/main" val="2493260799"/>
                    </a:ext>
                  </a:extLst>
                </a:gridCol>
                <a:gridCol w="1275593">
                  <a:extLst>
                    <a:ext uri="{9D8B030D-6E8A-4147-A177-3AD203B41FA5}">
                      <a16:colId xmlns:a16="http://schemas.microsoft.com/office/drawing/2014/main" val="2353450220"/>
                    </a:ext>
                  </a:extLst>
                </a:gridCol>
              </a:tblGrid>
              <a:tr h="406160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rgbClr val="002060"/>
                          </a:solidFill>
                          <a:latin typeface="+mn-lt"/>
                        </a:rPr>
                        <a:t>Наименование статей затрат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rgbClr val="002060"/>
                          </a:solidFill>
                          <a:latin typeface="+mn-lt"/>
                        </a:rPr>
                        <a:t>Утв. план на 2023 г.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rgbClr val="002060"/>
                          </a:solidFill>
                          <a:latin typeface="+mn-lt"/>
                        </a:rPr>
                        <a:t>Факт </a:t>
                      </a:r>
                      <a:r>
                        <a:rPr lang="ru-RU" sz="1100" baseline="0" dirty="0">
                          <a:solidFill>
                            <a:srgbClr val="002060"/>
                          </a:solidFill>
                          <a:latin typeface="+mn-lt"/>
                        </a:rPr>
                        <a:t>исп. за 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100" baseline="0" dirty="0">
                          <a:solidFill>
                            <a:srgbClr val="002060"/>
                          </a:solidFill>
                          <a:latin typeface="+mn-lt"/>
                        </a:rPr>
                        <a:t>2023 г.</a:t>
                      </a:r>
                      <a:endParaRPr lang="ru-RU" sz="11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rgbClr val="002060"/>
                          </a:solidFill>
                          <a:latin typeface="+mn-lt"/>
                        </a:rPr>
                        <a:t>Исполнено за 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2023 г. в 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latin typeface="+mn-lt"/>
                        </a:rPr>
                        <a:t>%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80627062"/>
                  </a:ext>
                </a:extLst>
              </a:tr>
              <a:tr h="323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Планируемая инвестиционная программа по тепловой энергии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937 452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317" marR="9317" marT="9317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979 451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317" marR="9317" marT="9317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104%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18310127"/>
                  </a:ext>
                </a:extLst>
              </a:tr>
              <a:tr h="168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Реконструкция, </a:t>
                      </a:r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модернизация: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49 020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317" marR="9317" marT="9317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49 020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317" marR="9317" marT="9317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93900590"/>
                  </a:ext>
                </a:extLst>
              </a:tr>
              <a:tr h="385920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Модернизация </a:t>
                      </a:r>
                      <a:r>
                        <a:rPr lang="ru-RU" sz="1100" b="0" i="1" u="none" strike="noStrike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програмно</a:t>
                      </a:r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-технического комплекса "Квинт-5" АСУ ТГ№4 Актобе ТЭЦ до современного 6 поколения ПТК "Квинт-6"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41 130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41 130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79516572"/>
                  </a:ext>
                </a:extLst>
              </a:tr>
              <a:tr h="328192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Реализация проекта "Установка </a:t>
                      </a:r>
                      <a:r>
                        <a:rPr lang="ru-RU" sz="1100" b="0" i="1" u="none" strike="noStrike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нефтеуловителя</a:t>
                      </a:r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, производительностью 36 м3/час"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7 890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7 890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36813719"/>
                  </a:ext>
                </a:extLst>
              </a:tr>
              <a:tr h="3564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Капитальные ремонты оборудования, трубопроводов, зданий и сооружений, приводящий к росту стоимость ОС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888 432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317" marR="9317" marT="9317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930 431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317" marR="9317" marT="9317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104%</a:t>
                      </a:r>
                      <a:endParaRPr lang="ru-RU" sz="11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94290220"/>
                  </a:ext>
                </a:extLst>
              </a:tr>
              <a:tr h="487755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Котлоагрегат</a:t>
                      </a:r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ТП-150 ст.№6 зав.№171, рег.№153А (</a:t>
                      </a:r>
                      <a:r>
                        <a:rPr lang="ru-RU" sz="1100" b="0" i="1" u="none" strike="noStrike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Типовой.Сверхтиповой:Замена</a:t>
                      </a:r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100" b="0" i="1" u="none" strike="noStrike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гибов</a:t>
                      </a:r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змеевиков В/Э от </a:t>
                      </a:r>
                      <a:r>
                        <a:rPr lang="ru-RU" sz="1100" b="0" i="1" u="none" strike="noStrike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коллек,змеевиков</a:t>
                      </a:r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пароохладителя)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25 257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25 981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103%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00868138"/>
                  </a:ext>
                </a:extLst>
              </a:tr>
              <a:tr h="328192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Замена трубопровода (прямой сетевой воды) L=240м: Ø720х10 L=185 м; Ø1020х12 L=55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143 000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143 000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6938836"/>
                  </a:ext>
                </a:extLst>
              </a:tr>
              <a:tr h="328192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Капитальный ремонт трубопровода основной линии подпитки тепловых сетей L=401м: Ø1020х12  L=336м; Ø820х10 L=65м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226 520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226 520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37061213"/>
                  </a:ext>
                </a:extLst>
              </a:tr>
              <a:tr h="328192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Изготовление и поставка трубного пучка ПСВ-500-14-23 (латунь 19х1) ВПУ-1 ПБ №4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54 900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54 900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59516938"/>
                  </a:ext>
                </a:extLst>
              </a:tr>
              <a:tr h="328192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Изготовление и поставка трубного пучка ПСВ-315-14-23 (латунь 19х1) ВПУ-1 ПБ №1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64 990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64 990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70232646"/>
                  </a:ext>
                </a:extLst>
              </a:tr>
              <a:tr h="194378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Водогрейный котел ст.№5 зав.№7243, рег.№К-1051А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228 103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269 378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118%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5929683"/>
                  </a:ext>
                </a:extLst>
              </a:tr>
              <a:tr h="194378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Ремонт санитарно-бытовых помещений (душевые, санузлы)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85 393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85 393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48938603"/>
                  </a:ext>
                </a:extLst>
              </a:tr>
              <a:tr h="291000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Ремонтно-восстановительные работы дымовых труб ст.№2,3,4,6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60 270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1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60 270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72938995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584082297"/>
              </p:ext>
            </p:extLst>
          </p:nvPr>
        </p:nvGraphicFramePr>
        <p:xfrm>
          <a:off x="9582150" y="1503212"/>
          <a:ext cx="2390774" cy="4545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8272733" y="880865"/>
            <a:ext cx="1309416" cy="2838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i="1" dirty="0"/>
              <a:t>тыс. тенге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064785" y="5138561"/>
            <a:ext cx="8393540" cy="220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200" dirty="0" smtClean="0">
                <a:solidFill>
                  <a:srgbClr val="002060"/>
                </a:solidFill>
              </a:rPr>
              <a:t>Совместным приказом </a:t>
            </a:r>
            <a:r>
              <a:rPr lang="ru-RU" sz="1200" dirty="0">
                <a:solidFill>
                  <a:srgbClr val="002060"/>
                </a:solidFill>
              </a:rPr>
              <a:t>ДКРЕМ МНЭ РК </a:t>
            </a:r>
            <a:r>
              <a:rPr lang="ru-RU" sz="1200" dirty="0" smtClean="0">
                <a:solidFill>
                  <a:srgbClr val="002060"/>
                </a:solidFill>
              </a:rPr>
              <a:t>№ 161-ОД от 29.11.2023 г. и Управление энергетики и ЖКХ по Актюбинской области №18 </a:t>
            </a:r>
            <a:r>
              <a:rPr lang="kk-KZ" sz="1200" dirty="0" smtClean="0">
                <a:solidFill>
                  <a:srgbClr val="002060"/>
                </a:solidFill>
              </a:rPr>
              <a:t>Ө от 29</a:t>
            </a:r>
            <a:r>
              <a:rPr lang="ru-RU" sz="1200" dirty="0" smtClean="0">
                <a:solidFill>
                  <a:srgbClr val="002060"/>
                </a:solidFill>
              </a:rPr>
              <a:t>.11.2023 г. внесены изменения в приказ № №</a:t>
            </a:r>
            <a:r>
              <a:rPr lang="ru-RU" sz="1200" dirty="0">
                <a:solidFill>
                  <a:srgbClr val="002060"/>
                </a:solidFill>
              </a:rPr>
              <a:t>77-ОД от 06.09.2022 г. </a:t>
            </a:r>
            <a:r>
              <a:rPr lang="ru-RU" sz="1200" dirty="0" smtClean="0">
                <a:solidFill>
                  <a:srgbClr val="002060"/>
                </a:solidFill>
              </a:rPr>
              <a:t>утвержденной инвестиционной программы </a:t>
            </a:r>
            <a:r>
              <a:rPr lang="ru-RU" sz="1200" dirty="0">
                <a:solidFill>
                  <a:srgbClr val="002060"/>
                </a:solidFill>
              </a:rPr>
              <a:t>по производству тепловой энергии на период 2023-2027 годы. </a:t>
            </a:r>
            <a:endParaRPr lang="en-U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0745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3415</TotalTime>
  <Words>1931</Words>
  <Application>Microsoft Office PowerPoint</Application>
  <PresentationFormat>Широкоэкранный</PresentationFormat>
  <Paragraphs>516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ОБЩИЕ СВЕДЕНИЯ</vt:lpstr>
      <vt:lpstr>ПОТРЕБИТЕЛИ РЕГУЛИРУЕМОЙ УСЛУГИ С ОБЪЕМАМИ ПОТРЕБЛЕНИЯ ЗА 2023 Г.</vt:lpstr>
      <vt:lpstr>Затраты на производство тепловой энергии за 2023 г.</vt:lpstr>
      <vt:lpstr>Прочие производственные затраты за 2023 г.</vt:lpstr>
      <vt:lpstr>Расшифровка затрат на энергоносители за 2023 г.</vt:lpstr>
      <vt:lpstr>Расходы периода, в том числе общие и административные расходы и расходы на выплату вознаграждений банка за 2023 г. </vt:lpstr>
      <vt:lpstr>Исполнение тарифной сметы за 2023 г.</vt:lpstr>
      <vt:lpstr>Утвержденная инвестиционная программа  на период 2023-2027 года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Гульнур Кириева</dc:creator>
  <cp:lastModifiedBy>Сара М. Байтюбетова</cp:lastModifiedBy>
  <cp:revision>137</cp:revision>
  <cp:lastPrinted>2022-09-20T09:43:08Z</cp:lastPrinted>
  <dcterms:created xsi:type="dcterms:W3CDTF">2022-09-19T04:58:10Z</dcterms:created>
  <dcterms:modified xsi:type="dcterms:W3CDTF">2024-04-16T05:14:38Z</dcterms:modified>
</cp:coreProperties>
</file>