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9" r:id="rId4"/>
    <p:sldId id="261" r:id="rId5"/>
    <p:sldId id="262" r:id="rId6"/>
    <p:sldId id="263" r:id="rId7"/>
    <p:sldId id="265" r:id="rId8"/>
    <p:sldId id="269" r:id="rId9"/>
    <p:sldId id="271" r:id="rId10"/>
    <p:sldId id="270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Доля</a:t>
            </a:r>
            <a:r>
              <a:rPr lang="ru-RU" baseline="0" dirty="0"/>
              <a:t> объемов потребления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16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6232-4789-AD8E-36B459B995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232-4789-AD8E-36B459B995B2}"/>
              </c:ext>
            </c:extLst>
          </c:dPt>
          <c:dLbls>
            <c:dLbl>
              <c:idx val="0"/>
              <c:layout>
                <c:manualLayout>
                  <c:x val="-1.7122161286680142E-2"/>
                  <c:y val="-2.0349375030196851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232-4789-AD8E-36B459B995B2}"/>
                </c:ext>
              </c:extLst>
            </c:dLbl>
            <c:dLbl>
              <c:idx val="1"/>
              <c:layout>
                <c:manualLayout>
                  <c:x val="-4.3892902325078698E-2"/>
                  <c:y val="6.3062871639724752E-3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232-4789-AD8E-36B459B995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для - АО "Aktobe su-energy group"</c:v>
                </c:pt>
                <c:pt idx="1">
                  <c:v>для промышленных предприятий и хоз.нужд ТЭЦ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874640</c:v>
                </c:pt>
                <c:pt idx="1">
                  <c:v>111946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32-4789-AD8E-36B459B995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5947636687345985E-2"/>
          <c:y val="0.82317445615391294"/>
          <c:w val="0.848104726625308"/>
          <c:h val="0.161859735415505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Доля затрат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Затраты на производство</c:v>
                </c:pt>
              </c:strCache>
            </c:strRef>
          </c:tx>
          <c:dPt>
            <c:idx val="0"/>
            <c:bubble3D val="0"/>
            <c:explosion val="7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4684-45A1-99D6-406BB8314BA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684-45A1-99D6-406BB8314BA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4684-45A1-99D6-406BB8314BA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684-45A1-99D6-406BB8314BA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4684-45A1-99D6-406BB8314BA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684-45A1-99D6-406BB8314BA8}"/>
              </c:ext>
            </c:extLst>
          </c:dPt>
          <c:dLbls>
            <c:dLbl>
              <c:idx val="0"/>
              <c:layout>
                <c:manualLayout>
                  <c:x val="-3.5151525695733918E-2"/>
                  <c:y val="4.129554591574616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341755000859346"/>
                      <c:h val="6.75720454358404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4684-45A1-99D6-406BB8314BA8}"/>
                </c:ext>
              </c:extLst>
            </c:dLbl>
            <c:dLbl>
              <c:idx val="1"/>
              <c:layout>
                <c:manualLayout>
                  <c:x val="-2.7031686431804737E-2"/>
                  <c:y val="1.816248478394995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983947761836341"/>
                      <c:h val="5.37224295170532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684-45A1-99D6-406BB8314BA8}"/>
                </c:ext>
              </c:extLst>
            </c:dLbl>
            <c:dLbl>
              <c:idx val="2"/>
              <c:layout>
                <c:manualLayout>
                  <c:x val="-2.7031818234539276E-2"/>
                  <c:y val="8.373095561955604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086331845544065"/>
                      <c:h val="5.07787282598079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4684-45A1-99D6-406BB8314BA8}"/>
                </c:ext>
              </c:extLst>
            </c:dLbl>
            <c:dLbl>
              <c:idx val="3"/>
              <c:layout>
                <c:manualLayout>
                  <c:x val="-3.3561062098067564E-2"/>
                  <c:y val="-3.70523225667620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065983519607129"/>
                      <c:h val="4.655122563097793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684-45A1-99D6-406BB8314BA8}"/>
                </c:ext>
              </c:extLst>
            </c:dLbl>
            <c:dLbl>
              <c:idx val="4"/>
              <c:layout>
                <c:manualLayout>
                  <c:x val="-9.8944840028385037E-2"/>
                  <c:y val="-7.262889671825632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394433917799377"/>
                      <c:h val="4.645808469533358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684-45A1-99D6-406BB8314BA8}"/>
                </c:ext>
              </c:extLst>
            </c:dLbl>
            <c:dLbl>
              <c:idx val="5"/>
              <c:layout>
                <c:manualLayout>
                  <c:x val="0.28570733515084362"/>
                  <c:y val="-1.391707032370907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080060544693926"/>
                      <c:h val="5.06904239059538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684-45A1-99D6-406BB8314B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1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Материальные затраты</c:v>
                </c:pt>
                <c:pt idx="1">
                  <c:v>Расходы на оплату труда, с учетом социальных выплат</c:v>
                </c:pt>
                <c:pt idx="2">
                  <c:v>Налоги</c:v>
                </c:pt>
                <c:pt idx="3">
                  <c:v>Амортизация</c:v>
                </c:pt>
                <c:pt idx="4">
                  <c:v>Ремонт, не приводящий к росту стоимость ОФ</c:v>
                </c:pt>
                <c:pt idx="5">
                  <c:v>Прочие затраты</c:v>
                </c:pt>
              </c:strCache>
            </c:strRef>
          </c:cat>
          <c:val>
            <c:numRef>
              <c:f>Лист1!$B$2:$B$7</c:f>
              <c:numCache>
                <c:formatCode>#,##0</c:formatCode>
                <c:ptCount val="6"/>
                <c:pt idx="0">
                  <c:v>1824738</c:v>
                </c:pt>
                <c:pt idx="1">
                  <c:v>349344</c:v>
                </c:pt>
                <c:pt idx="2">
                  <c:v>46821</c:v>
                </c:pt>
                <c:pt idx="3">
                  <c:v>78284</c:v>
                </c:pt>
                <c:pt idx="4">
                  <c:v>129546</c:v>
                </c:pt>
                <c:pt idx="5">
                  <c:v>75413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84-45A1-99D6-406BB8314BA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5136940544066426E-2"/>
          <c:y val="0.46242002983273772"/>
          <c:w val="0.88972611891186715"/>
          <c:h val="0.537579970167262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затрат на энергоносители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9BA4-4862-BFC3-325374226E2A}"/>
              </c:ext>
            </c:extLst>
          </c:dPt>
          <c:dPt>
            <c:idx val="1"/>
            <c:bubble3D val="0"/>
            <c:explosion val="5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BA4-4862-BFC3-325374226E2A}"/>
              </c:ext>
            </c:extLst>
          </c:dPt>
          <c:dLbls>
            <c:dLbl>
              <c:idx val="0"/>
              <c:layout>
                <c:manualLayout>
                  <c:x val="-2.5850051550393646E-2"/>
                  <c:y val="-0.1129781753888732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447011998218327"/>
                      <c:h val="5.318061169401646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9BA4-4862-BFC3-325374226E2A}"/>
                </c:ext>
              </c:extLst>
            </c:dLbl>
            <c:dLbl>
              <c:idx val="1"/>
              <c:layout>
                <c:manualLayout>
                  <c:x val="1.603653122422314E-2"/>
                  <c:y val="8.194232397025394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8772944297222794"/>
                      <c:h val="6.777463246624931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BA4-4862-BFC3-325374226E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1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Вода</c:v>
                </c:pt>
                <c:pt idx="1">
                  <c:v>Топливо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365615</c:v>
                </c:pt>
                <c:pt idx="1">
                  <c:v>1342643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A4-4862-BFC3-325374226E2A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Доля </a:t>
            </a:r>
            <a:r>
              <a:rPr lang="ru-RU" baseline="0" dirty="0"/>
              <a:t>административных расходов и расходов на вознаграждения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расходов периода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1547-41D3-8DB8-CE874E49229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547-41D3-8DB8-CE874E49229A}"/>
              </c:ext>
            </c:extLst>
          </c:dPt>
          <c:dLbls>
            <c:dLbl>
              <c:idx val="0"/>
              <c:layout>
                <c:manualLayout>
                  <c:x val="-6.3615517634256158E-2"/>
                  <c:y val="-0.1390098031482260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635564741284025"/>
                      <c:h val="4.513611344832421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1547-41D3-8DB8-CE874E49229A}"/>
                </c:ext>
              </c:extLst>
            </c:dLbl>
            <c:dLbl>
              <c:idx val="1"/>
              <c:layout>
                <c:manualLayout>
                  <c:x val="6.847635810711533E-3"/>
                  <c:y val="0.1520349091992707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973640721597893"/>
                      <c:h val="6.183257958210629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547-41D3-8DB8-CE874E4922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1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Общие и административные расходы</c:v>
                </c:pt>
                <c:pt idx="1">
                  <c:v>Расходы на выплату вознаграждений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163178</c:v>
                </c:pt>
                <c:pt idx="1">
                  <c:v>476431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47-41D3-8DB8-CE874E4922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Доля </a:t>
            </a:r>
            <a:r>
              <a:rPr lang="ru-RU" baseline="0" dirty="0"/>
              <a:t>расходов в общих затратах 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расходов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019-4C9B-9DC6-27C1C5FA3C0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019-4C9B-9DC6-27C1C5FA3C08}"/>
              </c:ext>
            </c:extLst>
          </c:dPt>
          <c:dLbls>
            <c:dLbl>
              <c:idx val="0"/>
              <c:layout>
                <c:manualLayout>
                  <c:x val="-8.5214335459874585E-2"/>
                  <c:y val="4.426036980187089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635564741284025"/>
                      <c:h val="4.513611344832421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019-4C9B-9DC6-27C1C5FA3C08}"/>
                </c:ext>
              </c:extLst>
            </c:dLbl>
            <c:dLbl>
              <c:idx val="1"/>
              <c:layout>
                <c:manualLayout>
                  <c:x val="2.4846716975377492E-2"/>
                  <c:y val="-4.345333126172198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973640721597893"/>
                      <c:h val="6.183257958210629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019-4C9B-9DC6-27C1C5FA3C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1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Затраты на производство предоставляемых услуг</c:v>
                </c:pt>
                <c:pt idx="1">
                  <c:v>расходы периода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2504146</c:v>
                </c:pt>
                <c:pt idx="1">
                  <c:v>573025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019-4C9B-9DC6-27C1C5FA3C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9688224733745195E-2"/>
          <c:y val="0.20806137922426865"/>
          <c:w val="0.80738507013878702"/>
          <c:h val="0.577806932974822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инвестиционных мероприятий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1547-41D3-8DB8-CE874E49229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547-41D3-8DB8-CE874E49229A}"/>
              </c:ext>
            </c:extLst>
          </c:dPt>
          <c:dLbls>
            <c:dLbl>
              <c:idx val="0"/>
              <c:layout>
                <c:manualLayout>
                  <c:x val="-8.0519316649949269E-2"/>
                  <c:y val="-4.786834561291267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635564741284025"/>
                      <c:h val="4.513611344832421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1547-41D3-8DB8-CE874E49229A}"/>
                </c:ext>
              </c:extLst>
            </c:dLbl>
            <c:dLbl>
              <c:idx val="1"/>
              <c:layout>
                <c:manualLayout>
                  <c:x val="-0.27747426363324668"/>
                  <c:y val="1.33442026528607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973640721597893"/>
                      <c:h val="6.183257958210629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547-41D3-8DB8-CE874E49229A}"/>
                </c:ext>
              </c:extLst>
            </c:dLbl>
            <c:dLbl>
              <c:idx val="2"/>
              <c:layout>
                <c:manualLayout>
                  <c:x val="9.7790074515140477E-2"/>
                  <c:y val="-3.480358645351282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28625611997385"/>
                      <c:h val="6.191606191277520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2F4-43B7-A6AB-831934649C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1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Реконструкция, модернизация</c:v>
                </c:pt>
                <c:pt idx="1">
                  <c:v>Капитальные ремонты приводящие к росту стоимость ОС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0</c:v>
                </c:pt>
                <c:pt idx="1">
                  <c:v>344017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47-41D3-8DB8-CE874E4922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270295739284323"/>
          <c:y val="0.77810746081492388"/>
          <c:w val="0.79459381901275428"/>
          <c:h val="0.206915285152568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93CE-8774-4000-8C1D-CE1A52AC7C02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802A-3ADB-4F3C-8902-CF6406D3A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183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93CE-8774-4000-8C1D-CE1A52AC7C02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802A-3ADB-4F3C-8902-CF6406D3A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959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93CE-8774-4000-8C1D-CE1A52AC7C02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802A-3ADB-4F3C-8902-CF6406D3A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523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93CE-8774-4000-8C1D-CE1A52AC7C02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802A-3ADB-4F3C-8902-CF6406D3A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84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93CE-8774-4000-8C1D-CE1A52AC7C02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802A-3ADB-4F3C-8902-CF6406D3A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291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93CE-8774-4000-8C1D-CE1A52AC7C02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802A-3ADB-4F3C-8902-CF6406D3A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973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93CE-8774-4000-8C1D-CE1A52AC7C02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802A-3ADB-4F3C-8902-CF6406D3A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124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93CE-8774-4000-8C1D-CE1A52AC7C02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802A-3ADB-4F3C-8902-CF6406D3A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16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93CE-8774-4000-8C1D-CE1A52AC7C02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802A-3ADB-4F3C-8902-CF6406D3A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64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93CE-8774-4000-8C1D-CE1A52AC7C02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802A-3ADB-4F3C-8902-CF6406D3A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135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93CE-8774-4000-8C1D-CE1A52AC7C02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802A-3ADB-4F3C-8902-CF6406D3A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226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D93CE-8774-4000-8C1D-CE1A52AC7C02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1802A-3ADB-4F3C-8902-CF6406D3A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667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38288" y="6283416"/>
            <a:ext cx="9144000" cy="435120"/>
          </a:xfrm>
          <a:solidFill>
            <a:schemeClr val="bg1"/>
          </a:solidFill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26 </a:t>
            </a:r>
            <a:r>
              <a:rPr lang="ru-RU" dirty="0">
                <a:solidFill>
                  <a:srgbClr val="002060"/>
                </a:solidFill>
              </a:rPr>
              <a:t>июля 202</a:t>
            </a:r>
            <a:r>
              <a:rPr lang="en-US" dirty="0">
                <a:solidFill>
                  <a:srgbClr val="002060"/>
                </a:solidFill>
              </a:rPr>
              <a:t>3</a:t>
            </a:r>
            <a:r>
              <a:rPr lang="ru-RU" dirty="0">
                <a:solidFill>
                  <a:srgbClr val="002060"/>
                </a:solidFill>
              </a:rPr>
              <a:t> г. город </a:t>
            </a:r>
            <a:r>
              <a:rPr lang="ru-RU" dirty="0" err="1">
                <a:solidFill>
                  <a:srgbClr val="002060"/>
                </a:solidFill>
              </a:rPr>
              <a:t>Актобе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5" y="4954265"/>
            <a:ext cx="3084541" cy="1705421"/>
          </a:xfrm>
          <a:prstGeom prst="rect">
            <a:avLst/>
          </a:prstGeom>
        </p:spPr>
      </p:pic>
      <p:sp>
        <p:nvSpPr>
          <p:cNvPr id="12" name="Подзаголовок 2"/>
          <p:cNvSpPr txBox="1">
            <a:spLocks/>
          </p:cNvSpPr>
          <p:nvPr/>
        </p:nvSpPr>
        <p:spPr>
          <a:xfrm>
            <a:off x="257175" y="1014153"/>
            <a:ext cx="11620500" cy="2986347"/>
          </a:xfrm>
          <a:prstGeom prst="rect">
            <a:avLst/>
          </a:prstGeom>
          <a:noFill/>
          <a:effectLst>
            <a:glow>
              <a:schemeClr val="accent1"/>
            </a:glow>
          </a:effectLst>
        </p:spPr>
        <p:txBody>
          <a:bodyPr vert="horz" wrap="square" lIns="91440" tIns="45720" rIns="9144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3600" b="1" dirty="0">
                <a:solidFill>
                  <a:srgbClr val="002060"/>
                </a:solidFill>
              </a:rPr>
              <a:t>Публичные слушания </a:t>
            </a:r>
          </a:p>
          <a:p>
            <a:pPr>
              <a:spcBef>
                <a:spcPts val="0"/>
              </a:spcBef>
            </a:pPr>
            <a:r>
              <a:rPr lang="ru-RU" sz="3600" b="1" dirty="0">
                <a:solidFill>
                  <a:srgbClr val="002060"/>
                </a:solidFill>
              </a:rPr>
              <a:t>АО «</a:t>
            </a:r>
            <a:r>
              <a:rPr lang="ru-RU" sz="3600" b="1" dirty="0" err="1">
                <a:solidFill>
                  <a:srgbClr val="002060"/>
                </a:solidFill>
              </a:rPr>
              <a:t>Актобе</a:t>
            </a:r>
            <a:r>
              <a:rPr lang="ru-RU" sz="3600" b="1" dirty="0">
                <a:solidFill>
                  <a:srgbClr val="002060"/>
                </a:solidFill>
              </a:rPr>
              <a:t> ТЭЦ» </a:t>
            </a:r>
          </a:p>
          <a:p>
            <a:pPr>
              <a:spcBef>
                <a:spcPts val="0"/>
              </a:spcBef>
            </a:pPr>
            <a:r>
              <a:rPr lang="ru-RU" sz="3600" b="1" dirty="0">
                <a:solidFill>
                  <a:srgbClr val="002060"/>
                </a:solidFill>
              </a:rPr>
              <a:t>по исполнению тарифной сметы и </a:t>
            </a:r>
          </a:p>
          <a:p>
            <a:pPr>
              <a:spcBef>
                <a:spcPts val="0"/>
              </a:spcBef>
            </a:pPr>
            <a:r>
              <a:rPr lang="ru-RU" sz="3600" b="1" dirty="0">
                <a:solidFill>
                  <a:srgbClr val="002060"/>
                </a:solidFill>
              </a:rPr>
              <a:t>инвестиционной программы</a:t>
            </a:r>
          </a:p>
          <a:p>
            <a:pPr>
              <a:spcBef>
                <a:spcPts val="0"/>
              </a:spcBef>
            </a:pPr>
            <a:r>
              <a:rPr lang="ru-RU" sz="3600" b="1" dirty="0">
                <a:solidFill>
                  <a:srgbClr val="002060"/>
                </a:solidFill>
              </a:rPr>
              <a:t>за 1 полугодие 2023 г. </a:t>
            </a:r>
          </a:p>
          <a:p>
            <a:pPr>
              <a:spcBef>
                <a:spcPts val="0"/>
              </a:spcBef>
            </a:pPr>
            <a:r>
              <a:rPr lang="ru-RU" sz="3600" b="1" dirty="0">
                <a:solidFill>
                  <a:srgbClr val="002060"/>
                </a:solidFill>
              </a:rPr>
              <a:t>по услуге производство тепловой энергии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360" y="146556"/>
            <a:ext cx="3109229" cy="78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17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360" y="146556"/>
            <a:ext cx="3109229" cy="78035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B25EF08-20A0-4DC5-AE0C-ED9C8E03FC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838" y="146556"/>
            <a:ext cx="629086" cy="60591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385" y="1529541"/>
            <a:ext cx="7988531" cy="4314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350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348591" y="249907"/>
            <a:ext cx="5194920" cy="47831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ОБЩИЕ СВЕДЕНИЯ</a:t>
            </a: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1524000" y="4027121"/>
            <a:ext cx="10315575" cy="264224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rgbClr val="002060"/>
                </a:solidFill>
                <a:cs typeface="Times New Roman" panose="02020603050405020304" pitchFamily="18" charset="0"/>
              </a:rPr>
              <a:t>АКТЮБИНСКАЯ ТЭЦ ВВЕДЕНА В ЭКСПЛУАТАЦИЮ В ЯНВАРЕ 1943 ГОДА, КАК ЦЕХ АКТЮБИНСКОГО ЗАВОДА ФЕРРОСПЛАВОВ.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rgbClr val="002060"/>
                </a:solidFill>
                <a:cs typeface="Times New Roman" panose="02020603050405020304" pitchFamily="18" charset="0"/>
              </a:rPr>
              <a:t>С 1960 ГОДА ОРГАНИЗАЦИЯ ДЕЙСТВУЕТ КАК САМОСТОЯТЕЛЬНОЕ ПРЕДПРИЯТИЕ.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rgbClr val="002060"/>
                </a:solidFill>
                <a:cs typeface="Times New Roman" panose="02020603050405020304" pitchFamily="18" charset="0"/>
              </a:rPr>
              <a:t>АО «АКТОБЕ ТЭЦ» ЗАРЕГИСТРИРОВАНО В КАЧЕСТВЕ ЮРИДИЧЕСКОГО ЛИЦА 02 ИЮНЯ 2006 ГОДА.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rgbClr val="002060"/>
                </a:solidFill>
                <a:cs typeface="Times New Roman" panose="02020603050405020304" pitchFamily="18" charset="0"/>
              </a:rPr>
              <a:t>«АКТОБЕ ТЭЦ» ОСУЩЕСТВЛЯЕТ ДЕЯТЕЛЬНОСТЬ В СФЕРЕ ЕСТЕСТВЕННЫХ МОНОПОЛИЙ ПО ПРОИЗВОДСТВУ ТЕПЛОВОЙ ЭНЕРГИИ И ЗАНИМАЕТ ДОМИНИРУЮЩЕЕ (МОНОПОЛЬНОЕ) ПОЛОЖЕНИЕ НА РЫНКЕ ПО ОПТОВОЙ ПОСТАВКЕ ЭЛЕКТРИЧЕСКОЙ ЭНЕРГИИ.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rgbClr val="002060"/>
                </a:solidFill>
                <a:cs typeface="Times New Roman" panose="02020603050405020304" pitchFamily="18" charset="0"/>
              </a:rPr>
              <a:t>ПРЕДПРИЯТИЕ РАБОТАЕТ В ТЕПЛОФИКАЦИОННОМ РЕЖИМЕ: МАКСИМАЛЬНАЯ НАГРУЗКА ПРИХОДИТСЯ НА ОСЕННЕ-ЗИМНИЙ ПЕРИОД, МИНИМАЛЬНАЯ – ЛЕТНИЙ ПЕРИОД.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rgbClr val="002060"/>
                </a:solidFill>
                <a:cs typeface="Times New Roman" panose="02020603050405020304" pitchFamily="18" charset="0"/>
              </a:rPr>
              <a:t>СТАНЦИЯ ЯВЛЯЕТСЯ ЕДИНСТВЕННЫМ ИСТОЧНИКОМ ЦЕНТРАЛИЗОВАННОГО ТЕПЛОСНАБЖЕНИЯ НАСЕЛЕНИЯ ГОРОДА АКТОБЕ.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rgbClr val="002060"/>
                </a:solidFill>
                <a:cs typeface="Times New Roman" panose="02020603050405020304" pitchFamily="18" charset="0"/>
              </a:rPr>
              <a:t>АО «АКТОБЕ ТЭЦ», РУКОВОДСТВУЯСЬ ЗАКОНОМ «ОБ ЭЛЕКТРОЭНЕРГЕТИКЕ» ОСУЩЕСТВЛЯЕТ РЕАЛИЗАЦИЮ ЭЛЕКТРИЧЕСКОЙ ЭНЕРГИИ, РУКОВОДСТВУЯСЬ ЗАКОНОМ «О ЕСТЕСТВЕННЫХ МОНОПОЛИЯХ» ОСУЩЕСТВЛЯЕТ РЕАЛИЗАЦИЮ ТЕПЛОВОЙ  ЭНЕРГИИ.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772025" y="946854"/>
            <a:ext cx="7067550" cy="3108543"/>
          </a:xfrm>
          <a:prstGeom prst="rect">
            <a:avLst/>
          </a:prstGeom>
          <a:noFill/>
          <a:effectLst>
            <a:reflection stA="1000" endPos="65000" dist="50800" dir="5400000" sy="-100000" algn="bl" rotWithShape="0"/>
          </a:effectLst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2060"/>
                </a:solidFill>
              </a:rPr>
              <a:t>ПЛОЩАДЬ ТЕРРИТОРИИ – 41,5 ГА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2060"/>
                </a:solidFill>
              </a:rPr>
              <a:t>УСТАНОВЛЕННАЯ ЭЛЕКТРИЧЕСКАЯ МОЩНОСТЬ: 2023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2060"/>
                </a:solidFill>
              </a:rPr>
              <a:t> Г. - 118 МВТ;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2060"/>
                </a:solidFill>
              </a:rPr>
              <a:t>РАСПОЛОГАЕМАЯ ЭЛЕКТРИЧЕСКАЯ МОЩНОСТЬ:  </a:t>
            </a:r>
            <a:r>
              <a:rPr lang="ru-RU" sz="1400" dirty="0" smtClean="0">
                <a:solidFill>
                  <a:srgbClr val="002060"/>
                </a:solidFill>
              </a:rPr>
              <a:t>1 ПГ 2023 </a:t>
            </a:r>
            <a:r>
              <a:rPr lang="ru-RU" sz="1400" dirty="0">
                <a:solidFill>
                  <a:srgbClr val="002060"/>
                </a:solidFill>
              </a:rPr>
              <a:t>Г. – </a:t>
            </a:r>
            <a:r>
              <a:rPr lang="ru-RU" sz="1400" dirty="0" smtClean="0">
                <a:solidFill>
                  <a:srgbClr val="002060"/>
                </a:solidFill>
              </a:rPr>
              <a:t>115,1 </a:t>
            </a:r>
            <a:r>
              <a:rPr lang="ru-RU" sz="1400" dirty="0">
                <a:solidFill>
                  <a:srgbClr val="002060"/>
                </a:solidFill>
              </a:rPr>
              <a:t>МВТ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2060"/>
                </a:solidFill>
              </a:rPr>
              <a:t>УСТАНОВЛЕННАЯ ТЕПЛОВАЯ МОЩНОСТЬ – 878 ГКАЛ/Ч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2060"/>
                </a:solidFill>
              </a:rPr>
              <a:t>КПД СТАНЦИИ (</a:t>
            </a:r>
            <a:r>
              <a:rPr lang="ru-RU" sz="1400" dirty="0" smtClean="0">
                <a:solidFill>
                  <a:srgbClr val="002060"/>
                </a:solidFill>
              </a:rPr>
              <a:t>БРУТТО) 1 ПГ 2023 Г. - 54,2 </a:t>
            </a:r>
            <a:r>
              <a:rPr lang="ru-RU" sz="1400" dirty="0">
                <a:solidFill>
                  <a:srgbClr val="002060"/>
                </a:solidFill>
              </a:rPr>
              <a:t>%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2060"/>
                </a:solidFill>
              </a:rPr>
              <a:t>КОЭФФИЦИЕНТ ЭФФЕКТИВНОСТИ УСТАНОВЛЕННОЙ МОЩНОСТИ </a:t>
            </a:r>
            <a:r>
              <a:rPr lang="ru-RU" sz="1400" dirty="0" smtClean="0">
                <a:solidFill>
                  <a:srgbClr val="002060"/>
                </a:solidFill>
              </a:rPr>
              <a:t>1ПГ 2023 Г. - 0,96%</a:t>
            </a:r>
            <a:endParaRPr lang="ru-RU" sz="1400" dirty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2060"/>
                </a:solidFill>
              </a:rPr>
              <a:t>УДЕЛЬНЫЙ РАСХОД ТОПЛИВА НА ОТПУСК ЭЛЕКТРОЭНЕРГИИ: </a:t>
            </a:r>
            <a:r>
              <a:rPr lang="ru-RU" sz="1400" dirty="0" smtClean="0">
                <a:solidFill>
                  <a:srgbClr val="002060"/>
                </a:solidFill>
              </a:rPr>
              <a:t>1 ПГ 2023 </a:t>
            </a:r>
            <a:r>
              <a:rPr lang="ru-RU" sz="1400" dirty="0">
                <a:solidFill>
                  <a:srgbClr val="002060"/>
                </a:solidFill>
              </a:rPr>
              <a:t>Г. – </a:t>
            </a:r>
            <a:r>
              <a:rPr lang="ru-RU" sz="1400" dirty="0" smtClean="0">
                <a:solidFill>
                  <a:srgbClr val="002060"/>
                </a:solidFill>
              </a:rPr>
              <a:t>463,6 Г/КВТЧ;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rgbClr val="002060"/>
                </a:solidFill>
              </a:rPr>
              <a:t>УДЕЛЬНЫЙ РАСХОД </a:t>
            </a:r>
            <a:r>
              <a:rPr lang="ru-RU" sz="1400" dirty="0">
                <a:solidFill>
                  <a:srgbClr val="002060"/>
                </a:solidFill>
              </a:rPr>
              <a:t>ТОПЛИВА НА ОТПУСК ТЕПЛОВОЙ ЭНЕРГИИ:  </a:t>
            </a:r>
            <a:r>
              <a:rPr lang="ru-RU" sz="1400" dirty="0" smtClean="0">
                <a:solidFill>
                  <a:srgbClr val="002060"/>
                </a:solidFill>
              </a:rPr>
              <a:t>1 ПГ 2023 </a:t>
            </a:r>
            <a:r>
              <a:rPr lang="ru-RU" sz="1400" dirty="0">
                <a:solidFill>
                  <a:srgbClr val="002060"/>
                </a:solidFill>
              </a:rPr>
              <a:t>Г. </a:t>
            </a:r>
            <a:r>
              <a:rPr lang="ru-RU" sz="1400" dirty="0" smtClean="0">
                <a:solidFill>
                  <a:srgbClr val="002060"/>
                </a:solidFill>
              </a:rPr>
              <a:t>– 179,8 </a:t>
            </a:r>
            <a:r>
              <a:rPr lang="ru-RU" sz="1400" dirty="0">
                <a:solidFill>
                  <a:srgbClr val="002060"/>
                </a:solidFill>
              </a:rPr>
              <a:t>КГ/ГКАЛ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2060"/>
                </a:solidFill>
              </a:rPr>
              <a:t>КОЛИЧЕСТВО ТУРБОАГРЕГАТОВ – 6 ШТ.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2060"/>
                </a:solidFill>
              </a:rPr>
              <a:t>КОЛИЧЕСТВО ПАРОВЫХ КОТЛОВ – 8 ШТ.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2060"/>
                </a:solidFill>
              </a:rPr>
              <a:t>КОЛИЧЕСТВО ВОДОГРЕЙНЫХ КОТЛОВ – 5 ШТ.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396226" y="2785246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2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endParaRPr lang="ru-RU" sz="1200" dirty="0">
              <a:solidFill>
                <a:schemeClr val="tx2"/>
              </a:solidFill>
            </a:endParaRPr>
          </a:p>
        </p:txBody>
      </p:sp>
      <p:pic>
        <p:nvPicPr>
          <p:cNvPr id="8" name="Picture 2" descr="C:\Users\Admin\Desktop\Актобе ТЭЦ (1)\Актобе ТЭЦ (1)\Актобе ТЭЦ\ЛОГОТИП\LOGO  JE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904" y="98340"/>
            <a:ext cx="3109218" cy="781448"/>
          </a:xfrm>
          <a:prstGeom prst="rect">
            <a:avLst/>
          </a:prstGeom>
          <a:noFill/>
        </p:spPr>
      </p:pic>
      <p:pic>
        <p:nvPicPr>
          <p:cNvPr id="3074" name="Picture 2" descr="\\DOCIT\NewDocumentBox\Упр. дир. по инвестициям\СИТ\DJI_002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1068427"/>
            <a:ext cx="4338575" cy="2865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Объект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234"/>
          <a:stretch/>
        </p:blipFill>
        <p:spPr>
          <a:xfrm>
            <a:off x="0" y="4829175"/>
            <a:ext cx="1524000" cy="2028825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B25EF08-20A0-4DC5-AE0C-ED9C8E03FCB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838" y="146556"/>
            <a:ext cx="629086" cy="605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369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33750" y="285750"/>
            <a:ext cx="7829549" cy="723899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ПОТРЕБИТЕЛИ РЕГУЛИРУЕМОЙ УСЛУГИ С ОБЪЕМАМИ ПОТРЕБЛЕНИЯ ЗА 1ПГ 2023 Г.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309908"/>
              </p:ext>
            </p:extLst>
          </p:nvPr>
        </p:nvGraphicFramePr>
        <p:xfrm>
          <a:off x="452437" y="1339444"/>
          <a:ext cx="7261139" cy="3589020"/>
        </p:xfrm>
        <a:graphic>
          <a:graphicData uri="http://schemas.openxmlformats.org/drawingml/2006/table">
            <a:tbl>
              <a:tblPr firstRow="1" bandRow="1">
                <a:effectLst>
                  <a:reflection endPos="0" dist="50800" dir="5400000" sy="-100000" algn="bl" rotWithShape="0"/>
                </a:effectLst>
                <a:tableStyleId>{5C22544A-7EE6-4342-B048-85BDC9FD1C3A}</a:tableStyleId>
              </a:tblPr>
              <a:tblGrid>
                <a:gridCol w="428712">
                  <a:extLst>
                    <a:ext uri="{9D8B030D-6E8A-4147-A177-3AD203B41FA5}">
                      <a16:colId xmlns:a16="http://schemas.microsoft.com/office/drawing/2014/main" val="3056591878"/>
                    </a:ext>
                  </a:extLst>
                </a:gridCol>
                <a:gridCol w="3433676">
                  <a:extLst>
                    <a:ext uri="{9D8B030D-6E8A-4147-A177-3AD203B41FA5}">
                      <a16:colId xmlns:a16="http://schemas.microsoft.com/office/drawing/2014/main" val="3884391385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1954546692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val="2493260799"/>
                    </a:ext>
                  </a:extLst>
                </a:gridCol>
                <a:gridCol w="1007976">
                  <a:extLst>
                    <a:ext uri="{9D8B030D-6E8A-4147-A177-3AD203B41FA5}">
                      <a16:colId xmlns:a16="http://schemas.microsoft.com/office/drawing/2014/main" val="235345022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№ п/п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Наименование показателей и потребителей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Утв. план на 2023 г.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Факт </a:t>
                      </a:r>
                      <a:r>
                        <a:rPr lang="ru-RU" sz="1200" baseline="0" dirty="0">
                          <a:solidFill>
                            <a:srgbClr val="002060"/>
                          </a:solidFill>
                        </a:rPr>
                        <a:t>исп. за 1ПГ 2023 г.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Исполнено за 1 ПГ в %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8062706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Отпуск тепла с коллектора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1 701 784</a:t>
                      </a:r>
                    </a:p>
                  </a:txBody>
                  <a:tcPr marL="8420" marR="8420" marT="84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987 612</a:t>
                      </a:r>
                    </a:p>
                  </a:txBody>
                  <a:tcPr marL="8420" marR="8420" marT="84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58%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6451915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Полезный отпуск тепла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1 699 864</a:t>
                      </a:r>
                    </a:p>
                  </a:txBody>
                  <a:tcPr marL="8420" marR="8420" marT="84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986 586</a:t>
                      </a:r>
                    </a:p>
                  </a:txBody>
                  <a:tcPr marL="8420" marR="8420" marT="84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58%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41435217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Нормативные потери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1 920</a:t>
                      </a:r>
                    </a:p>
                  </a:txBody>
                  <a:tcPr marL="8420" marR="8420" marT="84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1 026</a:t>
                      </a:r>
                    </a:p>
                  </a:txBody>
                  <a:tcPr marL="8420" marR="8420" marT="84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53%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970548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1</a:t>
                      </a:r>
                    </a:p>
                  </a:txBody>
                  <a:tcPr marT="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АО "</a:t>
                      </a:r>
                      <a:r>
                        <a:rPr lang="en-US" sz="12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Aktobe</a:t>
                      </a:r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su</a:t>
                      </a:r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-energy group"</a:t>
                      </a:r>
                    </a:p>
                  </a:txBody>
                  <a:tcPr marL="9525" marR="9525" marT="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1 445 751</a:t>
                      </a:r>
                    </a:p>
                  </a:txBody>
                  <a:tcPr marL="8420" marR="8420" marT="84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874 640</a:t>
                      </a:r>
                    </a:p>
                  </a:txBody>
                  <a:tcPr marL="8420" marR="8420" marT="84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60%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18310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2</a:t>
                      </a:r>
                    </a:p>
                  </a:txBody>
                  <a:tcPr marT="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АО "АЗХС"</a:t>
                      </a:r>
                    </a:p>
                  </a:txBody>
                  <a:tcPr marL="9525" marR="9525" marT="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193 601</a:t>
                      </a:r>
                    </a:p>
                  </a:txBody>
                  <a:tcPr marL="8420" marR="8420" marT="84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81 818</a:t>
                      </a:r>
                    </a:p>
                  </a:txBody>
                  <a:tcPr marL="8420" marR="8420" marT="84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42%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942902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3</a:t>
                      </a:r>
                    </a:p>
                  </a:txBody>
                  <a:tcPr marT="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АО "ТНК </a:t>
                      </a:r>
                      <a:r>
                        <a:rPr lang="ru-RU" sz="12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Казхром</a:t>
                      </a:r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"</a:t>
                      </a:r>
                    </a:p>
                  </a:txBody>
                  <a:tcPr marL="9525" marR="9525" marT="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36 073</a:t>
                      </a:r>
                    </a:p>
                  </a:txBody>
                  <a:tcPr marL="8420" marR="8420" marT="84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20 079</a:t>
                      </a:r>
                    </a:p>
                  </a:txBody>
                  <a:tcPr marL="8420" marR="8420" marT="84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56%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879154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4</a:t>
                      </a:r>
                    </a:p>
                  </a:txBody>
                  <a:tcPr marT="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ТОО "Лотос </a:t>
                      </a:r>
                      <a:r>
                        <a:rPr lang="ru-RU" sz="12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Актобе</a:t>
                      </a:r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"</a:t>
                      </a:r>
                    </a:p>
                  </a:txBody>
                  <a:tcPr marL="9525" marR="9525" marT="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5 612</a:t>
                      </a:r>
                    </a:p>
                  </a:txBody>
                  <a:tcPr marL="8420" marR="8420" marT="84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2 054</a:t>
                      </a:r>
                    </a:p>
                  </a:txBody>
                  <a:tcPr marL="8420" marR="8420" marT="84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37%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342812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5</a:t>
                      </a:r>
                    </a:p>
                  </a:txBody>
                  <a:tcPr marT="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ТОО "ГОАР"</a:t>
                      </a:r>
                    </a:p>
                  </a:txBody>
                  <a:tcPr marL="9525" marR="9525" marT="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412</a:t>
                      </a:r>
                    </a:p>
                  </a:txBody>
                  <a:tcPr marL="8420" marR="8420" marT="84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8420" marR="8420" marT="84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15%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201302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6</a:t>
                      </a:r>
                    </a:p>
                  </a:txBody>
                  <a:tcPr marT="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ТОО "Завод ЖБИ 25"</a:t>
                      </a:r>
                    </a:p>
                  </a:txBody>
                  <a:tcPr marL="9525" marR="9525" marT="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2 333</a:t>
                      </a:r>
                    </a:p>
                  </a:txBody>
                  <a:tcPr marL="8420" marR="8420" marT="84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1 519</a:t>
                      </a:r>
                    </a:p>
                  </a:txBody>
                  <a:tcPr marL="8420" marR="8420" marT="84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65%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656142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7</a:t>
                      </a:r>
                    </a:p>
                  </a:txBody>
                  <a:tcPr marT="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ТОО "АС Газ Логистик"</a:t>
                      </a:r>
                    </a:p>
                  </a:txBody>
                  <a:tcPr marL="9525" marR="9525" marT="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477</a:t>
                      </a:r>
                    </a:p>
                  </a:txBody>
                  <a:tcPr marL="8420" marR="8420" marT="84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105</a:t>
                      </a:r>
                    </a:p>
                  </a:txBody>
                  <a:tcPr marL="8420" marR="8420" marT="84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22%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351575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8</a:t>
                      </a:r>
                    </a:p>
                  </a:txBody>
                  <a:tcPr marT="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ТОО "Стройдеталь"</a:t>
                      </a:r>
                    </a:p>
                  </a:txBody>
                  <a:tcPr marL="9525" marR="9525" marT="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9 620</a:t>
                      </a:r>
                    </a:p>
                  </a:txBody>
                  <a:tcPr marL="8420" marR="8420" marT="84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2 860</a:t>
                      </a:r>
                    </a:p>
                  </a:txBody>
                  <a:tcPr marL="8420" marR="8420" marT="84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30%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176318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9</a:t>
                      </a:r>
                    </a:p>
                  </a:txBody>
                  <a:tcPr marT="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ТОО "</a:t>
                      </a:r>
                      <a:r>
                        <a:rPr lang="ru-RU" sz="12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АктобеСтройКомбинат</a:t>
                      </a:r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"</a:t>
                      </a:r>
                    </a:p>
                  </a:txBody>
                  <a:tcPr marL="9525" marR="9525" marT="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242</a:t>
                      </a:r>
                    </a:p>
                  </a:txBody>
                  <a:tcPr marL="8420" marR="8420" marT="84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157</a:t>
                      </a:r>
                    </a:p>
                  </a:txBody>
                  <a:tcPr marL="8420" marR="8420" marT="84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65%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139807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10</a:t>
                      </a:r>
                    </a:p>
                  </a:txBody>
                  <a:tcPr marT="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ТОО "Батыр Туран Транс"</a:t>
                      </a:r>
                    </a:p>
                  </a:txBody>
                  <a:tcPr marL="9525" marR="9525" marT="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523</a:t>
                      </a:r>
                    </a:p>
                  </a:txBody>
                  <a:tcPr marL="8420" marR="8420" marT="84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230</a:t>
                      </a:r>
                    </a:p>
                  </a:txBody>
                  <a:tcPr marL="8420" marR="8420" marT="84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44%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280562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11</a:t>
                      </a:r>
                    </a:p>
                  </a:txBody>
                  <a:tcPr marT="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ТОО "ЖБИ-80 </a:t>
                      </a:r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LVL"</a:t>
                      </a:r>
                    </a:p>
                  </a:txBody>
                  <a:tcPr marL="9525" marR="9525" marT="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73</a:t>
                      </a:r>
                    </a:p>
                  </a:txBody>
                  <a:tcPr marL="8420" marR="8420" marT="84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97</a:t>
                      </a:r>
                    </a:p>
                  </a:txBody>
                  <a:tcPr marL="8420" marR="8420" marT="84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133%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009728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T="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Хоз. нужды ТЭЦ</a:t>
                      </a:r>
                    </a:p>
                  </a:txBody>
                  <a:tcPr marL="8420" marR="8420" marT="84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5 149</a:t>
                      </a:r>
                    </a:p>
                  </a:txBody>
                  <a:tcPr marL="8420" marR="8420" marT="84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2 965</a:t>
                      </a:r>
                    </a:p>
                  </a:txBody>
                  <a:tcPr marL="8420" marR="8420" marT="84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58%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43368137"/>
                  </a:ext>
                </a:extLst>
              </a:tr>
            </a:tbl>
          </a:graphicData>
        </a:graphic>
      </p:graphicFrame>
      <p:pic>
        <p:nvPicPr>
          <p:cNvPr id="4" name="Объект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963"/>
          <a:stretch/>
        </p:blipFill>
        <p:spPr>
          <a:xfrm>
            <a:off x="0" y="5000125"/>
            <a:ext cx="1438275" cy="1857876"/>
          </a:xfrm>
          <a:prstGeom prst="rect">
            <a:avLst/>
          </a:prstGeom>
          <a:effectLst>
            <a:reflection endPos="0" dist="508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360" y="146556"/>
            <a:ext cx="3109229" cy="780356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7067344" y="1032624"/>
            <a:ext cx="646232" cy="2838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i="1" dirty="0"/>
              <a:t>Гкал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B25EF08-20A0-4DC5-AE0C-ED9C8E03FCB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838" y="146556"/>
            <a:ext cx="629086" cy="605919"/>
          </a:xfrm>
          <a:prstGeom prst="rect">
            <a:avLst/>
          </a:prstGeom>
        </p:spPr>
      </p:pic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3935942974"/>
              </p:ext>
            </p:extLst>
          </p:nvPr>
        </p:nvGraphicFramePr>
        <p:xfrm>
          <a:off x="8315325" y="1345388"/>
          <a:ext cx="3657599" cy="5091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1247775" y="5180599"/>
            <a:ext cx="6465802" cy="12964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800" dirty="0">
                <a:solidFill>
                  <a:srgbClr val="002060"/>
                </a:solidFill>
              </a:rPr>
              <a:t>Объемы потребления по сравнению с договорными объемами потребителей станции и в сравнении с аналогичным периодом 2022 г. увеличиваются в связи низкими температурами в отопительный период на 2022-2023 гг.</a:t>
            </a:r>
          </a:p>
        </p:txBody>
      </p:sp>
    </p:spTree>
    <p:extLst>
      <p:ext uri="{BB962C8B-B14F-4D97-AF65-F5344CB8AC3E}">
        <p14:creationId xmlns:p14="http://schemas.microsoft.com/office/powerpoint/2010/main" val="2627477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8342" y="365125"/>
            <a:ext cx="7995458" cy="561787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Затраты на производство тепловой энергии за 1ПГ 2023 г.</a:t>
            </a:r>
          </a:p>
        </p:txBody>
      </p:sp>
      <p:pic>
        <p:nvPicPr>
          <p:cNvPr id="4" name="Объект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234"/>
          <a:stretch/>
        </p:blipFill>
        <p:spPr>
          <a:xfrm>
            <a:off x="0" y="4872167"/>
            <a:ext cx="1524000" cy="198583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360" y="146556"/>
            <a:ext cx="3109229" cy="78035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B25EF08-20A0-4DC5-AE0C-ED9C8E03FCB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838" y="146556"/>
            <a:ext cx="629086" cy="605919"/>
          </a:xfrm>
          <a:prstGeom prst="rect">
            <a:avLst/>
          </a:prstGeom>
        </p:spPr>
      </p:pic>
      <p:graphicFrame>
        <p:nvGraphicFramePr>
          <p:cNvPr id="8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139621"/>
              </p:ext>
            </p:extLst>
          </p:nvPr>
        </p:nvGraphicFramePr>
        <p:xfrm>
          <a:off x="569386" y="1429499"/>
          <a:ext cx="7441139" cy="3240738"/>
        </p:xfrm>
        <a:graphic>
          <a:graphicData uri="http://schemas.openxmlformats.org/drawingml/2006/table">
            <a:tbl>
              <a:tblPr firstRow="1" bandRow="1">
                <a:effectLst>
                  <a:reflection endPos="0" dist="50800" dir="5400000" sy="-100000" algn="bl" rotWithShape="0"/>
                </a:effectLst>
                <a:tableStyleId>{5C22544A-7EE6-4342-B048-85BDC9FD1C3A}</a:tableStyleId>
              </a:tblPr>
              <a:tblGrid>
                <a:gridCol w="506939">
                  <a:extLst>
                    <a:ext uri="{9D8B030D-6E8A-4147-A177-3AD203B41FA5}">
                      <a16:colId xmlns:a16="http://schemas.microsoft.com/office/drawing/2014/main" val="3056591878"/>
                    </a:ext>
                  </a:extLst>
                </a:gridCol>
                <a:gridCol w="3419475">
                  <a:extLst>
                    <a:ext uri="{9D8B030D-6E8A-4147-A177-3AD203B41FA5}">
                      <a16:colId xmlns:a16="http://schemas.microsoft.com/office/drawing/2014/main" val="3884391385"/>
                    </a:ext>
                  </a:extLst>
                </a:gridCol>
                <a:gridCol w="1171575">
                  <a:extLst>
                    <a:ext uri="{9D8B030D-6E8A-4147-A177-3AD203B41FA5}">
                      <a16:colId xmlns:a16="http://schemas.microsoft.com/office/drawing/2014/main" val="1954546692"/>
                    </a:ext>
                  </a:extLst>
                </a:gridCol>
                <a:gridCol w="1228725">
                  <a:extLst>
                    <a:ext uri="{9D8B030D-6E8A-4147-A177-3AD203B41FA5}">
                      <a16:colId xmlns:a16="http://schemas.microsoft.com/office/drawing/2014/main" val="2493260799"/>
                    </a:ext>
                  </a:extLst>
                </a:gridCol>
                <a:gridCol w="1114425">
                  <a:extLst>
                    <a:ext uri="{9D8B030D-6E8A-4147-A177-3AD203B41FA5}">
                      <a16:colId xmlns:a16="http://schemas.microsoft.com/office/drawing/2014/main" val="2353450220"/>
                    </a:ext>
                  </a:extLst>
                </a:gridCol>
              </a:tblGrid>
              <a:tr h="62361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№ п/п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Наименование статей затрат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Утв. план на 2023 г.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Факт </a:t>
                      </a:r>
                      <a:r>
                        <a:rPr lang="ru-RU" sz="1200" baseline="0" dirty="0">
                          <a:solidFill>
                            <a:srgbClr val="002060"/>
                          </a:solidFill>
                        </a:rPr>
                        <a:t>исп. за 1ПГ 2023 г.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Исполнено за 1 ПГ в %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80627062"/>
                  </a:ext>
                </a:extLst>
              </a:tr>
              <a:tr h="4518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Затраты на производство товаров и предоставление услуг, всего, в том числе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4 551 012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2 504 145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18310127"/>
                  </a:ext>
                </a:extLst>
              </a:tr>
              <a:tr h="1874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Материальные затраты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2 684 421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1 824 738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94290220"/>
                  </a:ext>
                </a:extLst>
              </a:tr>
              <a:tr h="1874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Сырье и материалы</a:t>
                      </a:r>
                    </a:p>
                  </a:txBody>
                  <a:tcPr marL="857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643 828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416 334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87915433"/>
                  </a:ext>
                </a:extLst>
              </a:tr>
              <a:tr h="1874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Горюче-смазочные материалы</a:t>
                      </a:r>
                    </a:p>
                  </a:txBody>
                  <a:tcPr marL="857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6 826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1 144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34281227"/>
                  </a:ext>
                </a:extLst>
              </a:tr>
              <a:tr h="1874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Топливо</a:t>
                      </a:r>
                    </a:p>
                  </a:txBody>
                  <a:tcPr marL="857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1 910 667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1 342 643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20130288"/>
                  </a:ext>
                </a:extLst>
              </a:tr>
              <a:tr h="1874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Энергия</a:t>
                      </a:r>
                    </a:p>
                  </a:txBody>
                  <a:tcPr marL="857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123 100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64 617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52%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65614297"/>
                  </a:ext>
                </a:extLst>
              </a:tr>
              <a:tr h="4414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Расходы на оплату труда производственного персонала, с учетом социальных</a:t>
                      </a:r>
                      <a:r>
                        <a:rPr lang="ru-RU" sz="12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выплат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825 044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349 344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35157501"/>
                  </a:ext>
                </a:extLst>
              </a:tr>
              <a:tr h="1874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1.3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Налоги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152 541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46 821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17631891"/>
                  </a:ext>
                </a:extLst>
              </a:tr>
              <a:tr h="1874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Амортизация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432 774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78 284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13980731"/>
                  </a:ext>
                </a:extLst>
              </a:tr>
              <a:tr h="2043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Ремонт, не</a:t>
                      </a:r>
                      <a:r>
                        <a:rPr lang="ru-RU" sz="12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приводящий к росту стоимость ОФ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287 299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129 546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280562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1.6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Прочие производственные</a:t>
                      </a:r>
                      <a:r>
                        <a:rPr lang="ru-RU" sz="12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затраты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168 933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75 413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00972897"/>
                  </a:ext>
                </a:extLst>
              </a:tr>
            </a:tbl>
          </a:graphicData>
        </a:graphic>
      </p:graphicFrame>
      <p:sp>
        <p:nvSpPr>
          <p:cNvPr id="15" name="Заголовок 1"/>
          <p:cNvSpPr txBox="1">
            <a:spLocks/>
          </p:cNvSpPr>
          <p:nvPr/>
        </p:nvSpPr>
        <p:spPr>
          <a:xfrm>
            <a:off x="6701363" y="1055759"/>
            <a:ext cx="1309416" cy="2838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i="1" dirty="0"/>
              <a:t>тыс. тенге</a:t>
            </a:r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2651051694"/>
              </p:ext>
            </p:extLst>
          </p:nvPr>
        </p:nvGraphicFramePr>
        <p:xfrm>
          <a:off x="8179376" y="1429499"/>
          <a:ext cx="3793548" cy="5037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1544723" y="4815147"/>
            <a:ext cx="6465802" cy="15553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800" dirty="0">
                <a:solidFill>
                  <a:srgbClr val="002060"/>
                </a:solidFill>
              </a:rPr>
              <a:t>В связи с комбинированным производством тепловой и электрической энергии затраты АО «Актобе ТЭЦ» распределяются по видам деятельности согласно «Методике разделения затрат …» - на производство тепловой энергии 42%</a:t>
            </a:r>
          </a:p>
        </p:txBody>
      </p:sp>
    </p:spTree>
    <p:extLst>
      <p:ext uri="{BB962C8B-B14F-4D97-AF65-F5344CB8AC3E}">
        <p14:creationId xmlns:p14="http://schemas.microsoft.com/office/powerpoint/2010/main" val="3734825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83280" y="365125"/>
            <a:ext cx="7970520" cy="75709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>Расшифровка затрат на энергоносители за 1 ПГ 2023 г.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7325869"/>
              </p:ext>
            </p:extLst>
          </p:nvPr>
        </p:nvGraphicFramePr>
        <p:xfrm>
          <a:off x="343949" y="1561148"/>
          <a:ext cx="7497240" cy="2415307"/>
        </p:xfrm>
        <a:graphic>
          <a:graphicData uri="http://schemas.openxmlformats.org/drawingml/2006/table">
            <a:tbl>
              <a:tblPr firstRow="1" bandRow="1">
                <a:effectLst>
                  <a:reflection endPos="0" dist="50800" dir="5400000" sy="-100000" algn="bl" rotWithShape="0"/>
                </a:effectLst>
                <a:tableStyleId>{5C22544A-7EE6-4342-B048-85BDC9FD1C3A}</a:tableStyleId>
              </a:tblPr>
              <a:tblGrid>
                <a:gridCol w="636937">
                  <a:extLst>
                    <a:ext uri="{9D8B030D-6E8A-4147-A177-3AD203B41FA5}">
                      <a16:colId xmlns:a16="http://schemas.microsoft.com/office/drawing/2014/main" val="1227526481"/>
                    </a:ext>
                  </a:extLst>
                </a:gridCol>
                <a:gridCol w="3352989">
                  <a:extLst>
                    <a:ext uri="{9D8B030D-6E8A-4147-A177-3AD203B41FA5}">
                      <a16:colId xmlns:a16="http://schemas.microsoft.com/office/drawing/2014/main" val="221135324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203865577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958117666"/>
                    </a:ext>
                  </a:extLst>
                </a:gridCol>
                <a:gridCol w="1135589">
                  <a:extLst>
                    <a:ext uri="{9D8B030D-6E8A-4147-A177-3AD203B41FA5}">
                      <a16:colId xmlns:a16="http://schemas.microsoft.com/office/drawing/2014/main" val="2855892970"/>
                    </a:ext>
                  </a:extLst>
                </a:gridCol>
              </a:tblGrid>
              <a:tr h="76984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№ п/п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Наименование статей затрат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Утв. план на 2023 г.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Факт </a:t>
                      </a:r>
                      <a:r>
                        <a:rPr lang="ru-RU" sz="1200" baseline="0" dirty="0">
                          <a:solidFill>
                            <a:srgbClr val="002060"/>
                          </a:solidFill>
                        </a:rPr>
                        <a:t>исп. за 1ПГ 2023 г.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Исполнено за 1 ПГ в %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141920584"/>
                  </a:ext>
                </a:extLst>
              </a:tr>
              <a:tr h="2314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1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Материальные затраты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2 684 421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1 824 738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72074535"/>
                  </a:ext>
                </a:extLst>
              </a:tr>
              <a:tr h="2569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Сумма затрат на водопотребление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544 344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365 615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417554804"/>
                  </a:ext>
                </a:extLst>
              </a:tr>
              <a:tr h="2314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Объем потребления воды</a:t>
                      </a:r>
                    </a:p>
                  </a:txBody>
                  <a:tcPr marL="857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5 447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3 199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59%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97741597"/>
                  </a:ext>
                </a:extLst>
              </a:tr>
              <a:tr h="2314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Средняя стоимость</a:t>
                      </a:r>
                    </a:p>
                  </a:txBody>
                  <a:tcPr marL="857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99,93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114,28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114%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08524453"/>
                  </a:ext>
                </a:extLst>
              </a:tr>
              <a:tr h="2314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Сумма затрат на топливо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1 910 667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1 342 643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00017866"/>
                  </a:ext>
                </a:extLst>
              </a:tr>
              <a:tr h="2314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Объем потребления газа</a:t>
                      </a:r>
                    </a:p>
                  </a:txBody>
                  <a:tcPr marL="857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239 390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150 159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457532613"/>
                  </a:ext>
                </a:extLst>
              </a:tr>
              <a:tr h="2314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Средняя стоимость</a:t>
                      </a:r>
                    </a:p>
                  </a:txBody>
                  <a:tcPr marL="857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7 981,40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8 941,48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112%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50079567"/>
                  </a:ext>
                </a:extLst>
              </a:tr>
            </a:tbl>
          </a:graphicData>
        </a:graphic>
      </p:graphicFrame>
      <p:pic>
        <p:nvPicPr>
          <p:cNvPr id="4" name="Объект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365"/>
          <a:stretch/>
        </p:blipFill>
        <p:spPr>
          <a:xfrm>
            <a:off x="0" y="4829175"/>
            <a:ext cx="1562100" cy="20288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360" y="146556"/>
            <a:ext cx="3109229" cy="78035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B25EF08-20A0-4DC5-AE0C-ED9C8E03FCB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838" y="146556"/>
            <a:ext cx="629086" cy="605919"/>
          </a:xfrm>
          <a:prstGeom prst="rect">
            <a:avLst/>
          </a:prstGeom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6531773" y="1199760"/>
            <a:ext cx="1309416" cy="2838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i="1" dirty="0"/>
              <a:t>тыс. тенге</a:t>
            </a:r>
          </a:p>
        </p:txBody>
      </p:sp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760187457"/>
              </p:ext>
            </p:extLst>
          </p:nvPr>
        </p:nvGraphicFramePr>
        <p:xfrm>
          <a:off x="8198947" y="1483605"/>
          <a:ext cx="3773977" cy="4351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Заголовок 1"/>
          <p:cNvSpPr txBox="1">
            <a:spLocks/>
          </p:cNvSpPr>
          <p:nvPr/>
        </p:nvSpPr>
        <p:spPr>
          <a:xfrm>
            <a:off x="1375388" y="4170825"/>
            <a:ext cx="6465802" cy="15553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800" dirty="0">
                <a:solidFill>
                  <a:srgbClr val="002060"/>
                </a:solidFill>
              </a:rPr>
              <a:t>Объемы потребления на энергоносители сложились в соответствии с фактическими объемами производства тепловой энергии</a:t>
            </a:r>
          </a:p>
        </p:txBody>
      </p:sp>
    </p:spTree>
    <p:extLst>
      <p:ext uri="{BB962C8B-B14F-4D97-AF65-F5344CB8AC3E}">
        <p14:creationId xmlns:p14="http://schemas.microsoft.com/office/powerpoint/2010/main" val="381806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62324" y="146557"/>
            <a:ext cx="7991475" cy="78035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/>
              <a:t>Расходы периода, в том числе общие и административные расходы и расходы на выплату вознаграждений банка за 1ПГ 2023 г. </a:t>
            </a:r>
          </a:p>
        </p:txBody>
      </p:sp>
      <p:pic>
        <p:nvPicPr>
          <p:cNvPr id="4" name="Объект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897"/>
          <a:stretch/>
        </p:blipFill>
        <p:spPr>
          <a:xfrm>
            <a:off x="0" y="4829175"/>
            <a:ext cx="1571625" cy="20288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360" y="146556"/>
            <a:ext cx="3109229" cy="78035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B25EF08-20A0-4DC5-AE0C-ED9C8E03FCB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838" y="146556"/>
            <a:ext cx="629086" cy="605919"/>
          </a:xfrm>
          <a:prstGeom prst="rect">
            <a:avLst/>
          </a:prstGeom>
        </p:spPr>
      </p:pic>
      <p:graphicFrame>
        <p:nvGraphicFramePr>
          <p:cNvPr id="7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557067"/>
              </p:ext>
            </p:extLst>
          </p:nvPr>
        </p:nvGraphicFramePr>
        <p:xfrm>
          <a:off x="374506" y="1314449"/>
          <a:ext cx="7441139" cy="1977390"/>
        </p:xfrm>
        <a:graphic>
          <a:graphicData uri="http://schemas.openxmlformats.org/drawingml/2006/table">
            <a:tbl>
              <a:tblPr firstRow="1" bandRow="1">
                <a:effectLst>
                  <a:reflection endPos="0" dist="50800" dir="5400000" sy="-100000" algn="bl" rotWithShape="0"/>
                </a:effectLst>
                <a:tableStyleId>{5C22544A-7EE6-4342-B048-85BDC9FD1C3A}</a:tableStyleId>
              </a:tblPr>
              <a:tblGrid>
                <a:gridCol w="632171">
                  <a:extLst>
                    <a:ext uri="{9D8B030D-6E8A-4147-A177-3AD203B41FA5}">
                      <a16:colId xmlns:a16="http://schemas.microsoft.com/office/drawing/2014/main" val="3056591878"/>
                    </a:ext>
                  </a:extLst>
                </a:gridCol>
                <a:gridCol w="3392142">
                  <a:extLst>
                    <a:ext uri="{9D8B030D-6E8A-4147-A177-3AD203B41FA5}">
                      <a16:colId xmlns:a16="http://schemas.microsoft.com/office/drawing/2014/main" val="3884391385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1954546692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493260799"/>
                    </a:ext>
                  </a:extLst>
                </a:gridCol>
                <a:gridCol w="1111776">
                  <a:extLst>
                    <a:ext uri="{9D8B030D-6E8A-4147-A177-3AD203B41FA5}">
                      <a16:colId xmlns:a16="http://schemas.microsoft.com/office/drawing/2014/main" val="235345022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№ п/п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Наименование статей затрат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Утв. план на 2023 г.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Факт </a:t>
                      </a:r>
                      <a:r>
                        <a:rPr lang="ru-RU" sz="1200" baseline="0" dirty="0">
                          <a:solidFill>
                            <a:srgbClr val="002060"/>
                          </a:solidFill>
                        </a:rPr>
                        <a:t>исп. за 1ПГ 2023 г.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Исполнено за 1 ПГ в %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806270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Расходы периода всего, в том числе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578 180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573 025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18310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Общие и административные расходы, всего: в том числе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352 700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163 178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939005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Расходы на оплату труда административного персонала, с учетом социальных выплат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132 649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60 724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942902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Налоги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15 362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5 860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35157501"/>
                  </a:ext>
                </a:extLst>
              </a:tr>
              <a:tr h="1058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Прочие административные расходы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204 689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96 594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176318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Расходы на выплату вознаграждений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373 491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476 431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128%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13980731"/>
                  </a:ext>
                </a:extLst>
              </a:tr>
            </a:tbl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116636006"/>
              </p:ext>
            </p:extLst>
          </p:nvPr>
        </p:nvGraphicFramePr>
        <p:xfrm>
          <a:off x="8216372" y="1340708"/>
          <a:ext cx="3756552" cy="4563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6641310" y="991888"/>
            <a:ext cx="1309416" cy="2838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i="1" dirty="0"/>
              <a:t>тыс. тенге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484925" y="3731893"/>
            <a:ext cx="6465802" cy="15553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800" dirty="0">
                <a:solidFill>
                  <a:srgbClr val="002060"/>
                </a:solidFill>
              </a:rPr>
              <a:t>В связи с комбинированным производством тепловой и электрической энергии затраты АО «</a:t>
            </a:r>
            <a:r>
              <a:rPr lang="ru-RU" sz="1800" dirty="0" err="1">
                <a:solidFill>
                  <a:srgbClr val="002060"/>
                </a:solidFill>
              </a:rPr>
              <a:t>Актобе</a:t>
            </a:r>
            <a:r>
              <a:rPr lang="ru-RU" sz="1800" dirty="0">
                <a:solidFill>
                  <a:srgbClr val="002060"/>
                </a:solidFill>
              </a:rPr>
              <a:t> ТЭЦ» распределяются по видам деятельности согласно «Методике разделения затрат …» - на производство тепловой энергии 61%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484925" y="4829175"/>
            <a:ext cx="6465802" cy="15553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419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9588" y="146557"/>
            <a:ext cx="8094211" cy="7803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Исполнение тарифной сметы за 1ПГ 2023 г.</a:t>
            </a:r>
          </a:p>
        </p:txBody>
      </p:sp>
      <p:pic>
        <p:nvPicPr>
          <p:cNvPr id="4" name="Объект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67"/>
          <a:stretch/>
        </p:blipFill>
        <p:spPr>
          <a:xfrm>
            <a:off x="0" y="4829175"/>
            <a:ext cx="1533525" cy="20288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360" y="146556"/>
            <a:ext cx="3109229" cy="78035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B25EF08-20A0-4DC5-AE0C-ED9C8E03FCB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838" y="146556"/>
            <a:ext cx="629086" cy="605919"/>
          </a:xfrm>
          <a:prstGeom prst="rect">
            <a:avLst/>
          </a:prstGeom>
        </p:spPr>
      </p:pic>
      <p:graphicFrame>
        <p:nvGraphicFramePr>
          <p:cNvPr id="7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572850"/>
              </p:ext>
            </p:extLst>
          </p:nvPr>
        </p:nvGraphicFramePr>
        <p:xfrm>
          <a:off x="389222" y="1271456"/>
          <a:ext cx="7678454" cy="2545080"/>
        </p:xfrm>
        <a:graphic>
          <a:graphicData uri="http://schemas.openxmlformats.org/drawingml/2006/table">
            <a:tbl>
              <a:tblPr firstRow="1" bandRow="1">
                <a:effectLst>
                  <a:reflection endPos="0" dist="50800" dir="5400000" sy="-100000" algn="bl" rotWithShape="0"/>
                </a:effectLst>
                <a:tableStyleId>{5C22544A-7EE6-4342-B048-85BDC9FD1C3A}</a:tableStyleId>
              </a:tblPr>
              <a:tblGrid>
                <a:gridCol w="346416">
                  <a:extLst>
                    <a:ext uri="{9D8B030D-6E8A-4147-A177-3AD203B41FA5}">
                      <a16:colId xmlns:a16="http://schemas.microsoft.com/office/drawing/2014/main" val="3056591878"/>
                    </a:ext>
                  </a:extLst>
                </a:gridCol>
                <a:gridCol w="4084012">
                  <a:extLst>
                    <a:ext uri="{9D8B030D-6E8A-4147-A177-3AD203B41FA5}">
                      <a16:colId xmlns:a16="http://schemas.microsoft.com/office/drawing/2014/main" val="3884391385"/>
                    </a:ext>
                  </a:extLst>
                </a:gridCol>
                <a:gridCol w="1114425">
                  <a:extLst>
                    <a:ext uri="{9D8B030D-6E8A-4147-A177-3AD203B41FA5}">
                      <a16:colId xmlns:a16="http://schemas.microsoft.com/office/drawing/2014/main" val="1954546692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2493260799"/>
                    </a:ext>
                  </a:extLst>
                </a:gridCol>
                <a:gridCol w="1076326">
                  <a:extLst>
                    <a:ext uri="{9D8B030D-6E8A-4147-A177-3AD203B41FA5}">
                      <a16:colId xmlns:a16="http://schemas.microsoft.com/office/drawing/2014/main" val="235345022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  <a:latin typeface="+mn-lt"/>
                        </a:rPr>
                        <a:t>№ п/п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  <a:latin typeface="+mn-lt"/>
                        </a:rPr>
                        <a:t>Наименование показателей и потребителей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Утв. план на 2023 г.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Факт </a:t>
                      </a:r>
                      <a:r>
                        <a:rPr lang="ru-RU" sz="1200" baseline="0" dirty="0">
                          <a:solidFill>
                            <a:srgbClr val="002060"/>
                          </a:solidFill>
                        </a:rPr>
                        <a:t>исп. за 1ПГ 2023 г.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Исполнено за 1 ПГ в %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806270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Затраты на производство товаров и предоставление услуг, тыс. тенге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4 551 012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2 504 145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645191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Расходы периода всего, в том числе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578 180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573 025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4143521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Общие и административные расходы, тыс. тенге</a:t>
                      </a:r>
                    </a:p>
                  </a:txBody>
                  <a:tcPr marL="857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352 700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163 178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970548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Расходы на выплату вознаграждений, тыс. тенге</a:t>
                      </a:r>
                    </a:p>
                  </a:txBody>
                  <a:tcPr marL="857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373 491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476 431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128%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18310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Всего затрат на производство регулируемой услуги, тыс. тенге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5 129 191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3 077 170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061541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Доход (РБА*СП), тыс. тенге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544 878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-287 636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-53%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942902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Всего доход от предоставляемых услуг, тыс. тенге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5 674 069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2 789 535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49%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879154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Полезный отпуск тепла, Гкал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1 699 864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986 586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58%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34281227"/>
                  </a:ext>
                </a:extLst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1374327" y="4161079"/>
            <a:ext cx="6693349" cy="17348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200" dirty="0">
                <a:solidFill>
                  <a:srgbClr val="002060"/>
                </a:solidFill>
              </a:rPr>
              <a:t>Утвержденный средний тариф на 2023 год </a:t>
            </a:r>
            <a:r>
              <a:rPr lang="ru-RU" sz="1200" b="1" dirty="0">
                <a:solidFill>
                  <a:srgbClr val="002060"/>
                </a:solidFill>
              </a:rPr>
              <a:t>3 337,96 тенге/Гкал</a:t>
            </a:r>
            <a:r>
              <a:rPr lang="ru-RU" sz="1200" dirty="0">
                <a:solidFill>
                  <a:srgbClr val="002060"/>
                </a:solidFill>
              </a:rPr>
              <a:t>, в том числе по группам потребителей:</a:t>
            </a:r>
          </a:p>
          <a:p>
            <a:pPr marL="285750" indent="-285750" algn="just">
              <a:buFontTx/>
              <a:buChar char="-"/>
            </a:pPr>
            <a:r>
              <a:rPr lang="ru-RU" sz="1200" dirty="0">
                <a:solidFill>
                  <a:srgbClr val="002060"/>
                </a:solidFill>
              </a:rPr>
              <a:t>для АО «</a:t>
            </a:r>
            <a:r>
              <a:rPr lang="en-US" sz="1200" dirty="0" err="1">
                <a:solidFill>
                  <a:srgbClr val="002060"/>
                </a:solidFill>
              </a:rPr>
              <a:t>Aktobe</a:t>
            </a:r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err="1">
                <a:solidFill>
                  <a:srgbClr val="002060"/>
                </a:solidFill>
              </a:rPr>
              <a:t>su</a:t>
            </a:r>
            <a:r>
              <a:rPr lang="en-US" sz="1200" dirty="0">
                <a:solidFill>
                  <a:srgbClr val="002060"/>
                </a:solidFill>
              </a:rPr>
              <a:t>-energy group</a:t>
            </a:r>
            <a:r>
              <a:rPr lang="ru-RU" sz="1200" dirty="0">
                <a:solidFill>
                  <a:srgbClr val="002060"/>
                </a:solidFill>
              </a:rPr>
              <a:t>» - 2 437,33 тенге/Гкал</a:t>
            </a:r>
          </a:p>
          <a:p>
            <a:pPr marL="285750" indent="-285750" algn="just">
              <a:buFontTx/>
              <a:buChar char="-"/>
            </a:pPr>
            <a:r>
              <a:rPr lang="ru-RU" sz="1200" dirty="0">
                <a:solidFill>
                  <a:srgbClr val="002060"/>
                </a:solidFill>
              </a:rPr>
              <a:t>для промышленных предприятий – 5 940,56 тенге/Гкал</a:t>
            </a:r>
          </a:p>
          <a:p>
            <a:pPr marL="285750" indent="-285750" algn="just">
              <a:buFontTx/>
              <a:buChar char="-"/>
            </a:pPr>
            <a:r>
              <a:rPr lang="ru-RU" sz="1200" dirty="0">
                <a:solidFill>
                  <a:srgbClr val="002060"/>
                </a:solidFill>
              </a:rPr>
              <a:t>для хоз. нужд ТЭЦ- 3 487,38 тенге/Гкал.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424415601"/>
              </p:ext>
            </p:extLst>
          </p:nvPr>
        </p:nvGraphicFramePr>
        <p:xfrm>
          <a:off x="8444973" y="1271456"/>
          <a:ext cx="3527951" cy="4443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277000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62324" y="146557"/>
            <a:ext cx="7991475" cy="78035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Утвержденная инвестиционная программа </a:t>
            </a:r>
            <a:br>
              <a:rPr lang="ru-RU" sz="2400" b="1" dirty="0"/>
            </a:br>
            <a:r>
              <a:rPr lang="ru-RU" sz="2400" b="1" dirty="0"/>
              <a:t>на период 2023-2027 года</a:t>
            </a:r>
          </a:p>
        </p:txBody>
      </p:sp>
      <p:pic>
        <p:nvPicPr>
          <p:cNvPr id="4" name="Объект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897"/>
          <a:stretch/>
        </p:blipFill>
        <p:spPr>
          <a:xfrm>
            <a:off x="0" y="4829175"/>
            <a:ext cx="1571625" cy="20288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360" y="146556"/>
            <a:ext cx="3109229" cy="78035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B25EF08-20A0-4DC5-AE0C-ED9C8E03FCB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838" y="146556"/>
            <a:ext cx="629086" cy="605919"/>
          </a:xfrm>
          <a:prstGeom prst="rect">
            <a:avLst/>
          </a:prstGeom>
        </p:spPr>
      </p:pic>
      <p:graphicFrame>
        <p:nvGraphicFramePr>
          <p:cNvPr id="7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8855451"/>
              </p:ext>
            </p:extLst>
          </p:nvPr>
        </p:nvGraphicFramePr>
        <p:xfrm>
          <a:off x="509587" y="1503212"/>
          <a:ext cx="7441139" cy="1583055"/>
        </p:xfrm>
        <a:graphic>
          <a:graphicData uri="http://schemas.openxmlformats.org/drawingml/2006/table">
            <a:tbl>
              <a:tblPr firstRow="1" bandRow="1">
                <a:effectLst>
                  <a:reflection endPos="0" dist="50800" dir="5400000" sy="-100000" algn="bl" rotWithShape="0"/>
                </a:effectLst>
                <a:tableStyleId>{5C22544A-7EE6-4342-B048-85BDC9FD1C3A}</a:tableStyleId>
              </a:tblPr>
              <a:tblGrid>
                <a:gridCol w="632171">
                  <a:extLst>
                    <a:ext uri="{9D8B030D-6E8A-4147-A177-3AD203B41FA5}">
                      <a16:colId xmlns:a16="http://schemas.microsoft.com/office/drawing/2014/main" val="3056591878"/>
                    </a:ext>
                  </a:extLst>
                </a:gridCol>
                <a:gridCol w="3487392">
                  <a:extLst>
                    <a:ext uri="{9D8B030D-6E8A-4147-A177-3AD203B41FA5}">
                      <a16:colId xmlns:a16="http://schemas.microsoft.com/office/drawing/2014/main" val="3884391385"/>
                    </a:ext>
                  </a:extLst>
                </a:gridCol>
                <a:gridCol w="1133475">
                  <a:extLst>
                    <a:ext uri="{9D8B030D-6E8A-4147-A177-3AD203B41FA5}">
                      <a16:colId xmlns:a16="http://schemas.microsoft.com/office/drawing/2014/main" val="1954546692"/>
                    </a:ext>
                  </a:extLst>
                </a:gridCol>
                <a:gridCol w="1133475">
                  <a:extLst>
                    <a:ext uri="{9D8B030D-6E8A-4147-A177-3AD203B41FA5}">
                      <a16:colId xmlns:a16="http://schemas.microsoft.com/office/drawing/2014/main" val="2493260799"/>
                    </a:ext>
                  </a:extLst>
                </a:gridCol>
                <a:gridCol w="1054626">
                  <a:extLst>
                    <a:ext uri="{9D8B030D-6E8A-4147-A177-3AD203B41FA5}">
                      <a16:colId xmlns:a16="http://schemas.microsoft.com/office/drawing/2014/main" val="235345022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№ п/п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Наименование статей затрат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Утв. план на 2023 г.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Факт </a:t>
                      </a:r>
                      <a:r>
                        <a:rPr lang="ru-RU" sz="1200" baseline="0" dirty="0">
                          <a:solidFill>
                            <a:srgbClr val="002060"/>
                          </a:solidFill>
                        </a:rPr>
                        <a:t>исп. за 1ПГ 2023 г.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Исполнено за 1 ПГ в %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806270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Планируемая инвестиционная программа по тепловой энергии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755 816</a:t>
                      </a:r>
                    </a:p>
                  </a:txBody>
                  <a:tcPr marL="9317" marR="9317" marT="9317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344 </a:t>
                      </a: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017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317" marR="9317" marT="9317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56%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18310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Реконструкция, модернизация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145 561</a:t>
                      </a:r>
                    </a:p>
                  </a:txBody>
                  <a:tcPr marL="9317" marR="9317" marT="9317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317" marR="9317" marT="9317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939005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Капитальные ремонты оборудования, трубопроводов, зданий и сооружений, приводящий к росту стоимость ОС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610 255</a:t>
                      </a:r>
                    </a:p>
                  </a:txBody>
                  <a:tcPr marL="9317" marR="9317" marT="9317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344 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017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317" marR="9317" marT="9317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56%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94290220"/>
                  </a:ext>
                </a:extLst>
              </a:tr>
            </a:tbl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4187138614"/>
              </p:ext>
            </p:extLst>
          </p:nvPr>
        </p:nvGraphicFramePr>
        <p:xfrm>
          <a:off x="8216372" y="1503212"/>
          <a:ext cx="3756552" cy="5087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6641310" y="1153064"/>
            <a:ext cx="1309416" cy="2838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i="1" dirty="0"/>
              <a:t>тыс. тенге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484924" y="3421810"/>
            <a:ext cx="6465802" cy="10718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600" dirty="0">
                <a:solidFill>
                  <a:srgbClr val="002060"/>
                </a:solidFill>
              </a:rPr>
              <a:t>Приказом ДКРЕМ МНЭ РК №77-ОД от 06.09.2022 г. утверждена инвестиционная программа по производству тепловой энергии на период 2023-2027 годы. </a:t>
            </a:r>
            <a:endParaRPr lang="en-US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074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62324" y="146557"/>
            <a:ext cx="7991475" cy="78035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Тариф в качестве чрезвычайной регулирующей меры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на период 2023-2027 года</a:t>
            </a:r>
          </a:p>
        </p:txBody>
      </p:sp>
      <p:pic>
        <p:nvPicPr>
          <p:cNvPr id="4" name="Объект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897"/>
          <a:stretch/>
        </p:blipFill>
        <p:spPr>
          <a:xfrm>
            <a:off x="0" y="4829175"/>
            <a:ext cx="1571625" cy="20288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360" y="146556"/>
            <a:ext cx="3109229" cy="78035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B25EF08-20A0-4DC5-AE0C-ED9C8E03FCB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838" y="146556"/>
            <a:ext cx="629086" cy="605919"/>
          </a:xfrm>
          <a:prstGeom prst="rect">
            <a:avLst/>
          </a:prstGeom>
        </p:spPr>
      </p:pic>
      <p:graphicFrame>
        <p:nvGraphicFramePr>
          <p:cNvPr id="7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3262802"/>
              </p:ext>
            </p:extLst>
          </p:nvPr>
        </p:nvGraphicFramePr>
        <p:xfrm>
          <a:off x="5667064" y="4241828"/>
          <a:ext cx="6245454" cy="2314575"/>
        </p:xfrm>
        <a:graphic>
          <a:graphicData uri="http://schemas.openxmlformats.org/drawingml/2006/table">
            <a:tbl>
              <a:tblPr firstRow="1" bandRow="1">
                <a:effectLst>
                  <a:reflection endPos="0" dist="50800" dir="5400000" sy="-100000" algn="bl" rotWithShape="0"/>
                </a:effectLst>
                <a:tableStyleId>{5C22544A-7EE6-4342-B048-85BDC9FD1C3A}</a:tableStyleId>
              </a:tblPr>
              <a:tblGrid>
                <a:gridCol w="517606">
                  <a:extLst>
                    <a:ext uri="{9D8B030D-6E8A-4147-A177-3AD203B41FA5}">
                      <a16:colId xmlns:a16="http://schemas.microsoft.com/office/drawing/2014/main" val="3056591878"/>
                    </a:ext>
                  </a:extLst>
                </a:gridCol>
                <a:gridCol w="1936865">
                  <a:extLst>
                    <a:ext uri="{9D8B030D-6E8A-4147-A177-3AD203B41FA5}">
                      <a16:colId xmlns:a16="http://schemas.microsoft.com/office/drawing/2014/main" val="3884391385"/>
                    </a:ext>
                  </a:extLst>
                </a:gridCol>
                <a:gridCol w="814647">
                  <a:extLst>
                    <a:ext uri="{9D8B030D-6E8A-4147-A177-3AD203B41FA5}">
                      <a16:colId xmlns:a16="http://schemas.microsoft.com/office/drawing/2014/main" val="225897307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val="66394870"/>
                    </a:ext>
                  </a:extLst>
                </a:gridCol>
                <a:gridCol w="756458">
                  <a:extLst>
                    <a:ext uri="{9D8B030D-6E8A-4147-A177-3AD203B41FA5}">
                      <a16:colId xmlns:a16="http://schemas.microsoft.com/office/drawing/2014/main" val="1954546692"/>
                    </a:ext>
                  </a:extLst>
                </a:gridCol>
                <a:gridCol w="748146">
                  <a:extLst>
                    <a:ext uri="{9D8B030D-6E8A-4147-A177-3AD203B41FA5}">
                      <a16:colId xmlns:a16="http://schemas.microsoft.com/office/drawing/2014/main" val="2493260799"/>
                    </a:ext>
                  </a:extLst>
                </a:gridCol>
                <a:gridCol w="723587">
                  <a:extLst>
                    <a:ext uri="{9D8B030D-6E8A-4147-A177-3AD203B41FA5}">
                      <a16:colId xmlns:a16="http://schemas.microsoft.com/office/drawing/2014/main" val="235345022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№ п/п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Наименование статей затрат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Утв.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</a:rPr>
                        <a:t> на 2023 г.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Утв. на 2024 г.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Утв. на 2025 г.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Утв. на 2026 г.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Утв. на 2027 г.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806270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Планируемая инвестиционная программа по тепловой энергии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1 077 978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317" marR="9317" marT="9317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2 302 146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317" marR="9317" marT="9317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3 721 366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317" marR="9317" marT="9317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6 137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650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317" marR="9317" marT="9317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9 270 987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18310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Реконструкция, модернизация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145 561</a:t>
                      </a:r>
                    </a:p>
                  </a:txBody>
                  <a:tcPr marL="9317" marR="9317" marT="9317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1 433 826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317" marR="9317" marT="9317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2 630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538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317" marR="9317" marT="9317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5 405 890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317" marR="9317" marT="9317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8101 063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939005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Капитальные ремонты оборудования, трубопроводов, зданий и сооружений, приводящий к росту стоимость ОС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932 417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317" marR="9317" marT="9317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868 620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317" marR="9317" marT="9317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1 090 828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317" marR="9317" marT="9317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731 760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317" marR="9317" marT="9317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1 169 924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94290220"/>
                  </a:ext>
                </a:extLst>
              </a:tr>
            </a:tbl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10603102" y="3925467"/>
            <a:ext cx="1309416" cy="2838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i="1" dirty="0"/>
              <a:t>тыс. тенге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571625" y="4235852"/>
            <a:ext cx="3984393" cy="1391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600" dirty="0">
                <a:solidFill>
                  <a:srgbClr val="002060"/>
                </a:solidFill>
              </a:rPr>
              <a:t>Приказом ДКРЕМ МНЭ РК </a:t>
            </a:r>
            <a:r>
              <a:rPr lang="ru-RU" sz="1600" dirty="0" smtClean="0">
                <a:solidFill>
                  <a:srgbClr val="002060"/>
                </a:solidFill>
              </a:rPr>
              <a:t>№45-ОД </a:t>
            </a:r>
            <a:r>
              <a:rPr lang="ru-RU" sz="1600" dirty="0">
                <a:solidFill>
                  <a:srgbClr val="002060"/>
                </a:solidFill>
              </a:rPr>
              <a:t>от </a:t>
            </a:r>
            <a:r>
              <a:rPr lang="ru-RU" sz="1600" dirty="0" smtClean="0">
                <a:solidFill>
                  <a:srgbClr val="002060"/>
                </a:solidFill>
              </a:rPr>
              <a:t>18.07.2023 </a:t>
            </a:r>
            <a:r>
              <a:rPr lang="ru-RU" sz="1600" dirty="0">
                <a:solidFill>
                  <a:srgbClr val="002060"/>
                </a:solidFill>
              </a:rPr>
              <a:t>г. утверждена инвестиционная программа </a:t>
            </a:r>
            <a:r>
              <a:rPr lang="ru-RU" sz="1600" dirty="0" smtClean="0">
                <a:solidFill>
                  <a:srgbClr val="002060"/>
                </a:solidFill>
              </a:rPr>
              <a:t>по </a:t>
            </a:r>
            <a:r>
              <a:rPr lang="ru-RU" sz="1600" dirty="0">
                <a:solidFill>
                  <a:srgbClr val="002060"/>
                </a:solidFill>
              </a:rPr>
              <a:t>производству тепловой энергии </a:t>
            </a:r>
            <a:r>
              <a:rPr lang="ru-RU" sz="1600" dirty="0" smtClean="0">
                <a:solidFill>
                  <a:srgbClr val="002060"/>
                </a:solidFill>
              </a:rPr>
              <a:t>в качестве ЧРМ на </a:t>
            </a:r>
            <a:r>
              <a:rPr lang="ru-RU" sz="1600" dirty="0">
                <a:solidFill>
                  <a:srgbClr val="002060"/>
                </a:solidFill>
              </a:rPr>
              <a:t>период 2023-2027 </a:t>
            </a:r>
            <a:r>
              <a:rPr lang="ru-RU" sz="1600" dirty="0" smtClean="0">
                <a:solidFill>
                  <a:srgbClr val="002060"/>
                </a:solidFill>
              </a:rPr>
              <a:t>годы, всего сумма на 5 лет 22 510 127 тыс. тенге.</a:t>
            </a:r>
            <a:endParaRPr lang="en-US" sz="1600" dirty="0">
              <a:solidFill>
                <a:srgbClr val="002060"/>
              </a:solidFill>
            </a:endParaRPr>
          </a:p>
        </p:txBody>
      </p:sp>
      <p:graphicFrame>
        <p:nvGraphicFramePr>
          <p:cNvPr id="13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816264"/>
              </p:ext>
            </p:extLst>
          </p:nvPr>
        </p:nvGraphicFramePr>
        <p:xfrm>
          <a:off x="345237" y="1381816"/>
          <a:ext cx="7102965" cy="2545080"/>
        </p:xfrm>
        <a:graphic>
          <a:graphicData uri="http://schemas.openxmlformats.org/drawingml/2006/table">
            <a:tbl>
              <a:tblPr firstRow="1" bandRow="1">
                <a:effectLst>
                  <a:reflection endPos="0" dist="50800" dir="5400000" sy="-100000" algn="bl" rotWithShape="0"/>
                </a:effectLst>
                <a:tableStyleId>{5C22544A-7EE6-4342-B048-85BDC9FD1C3A}</a:tableStyleId>
              </a:tblPr>
              <a:tblGrid>
                <a:gridCol w="499790">
                  <a:extLst>
                    <a:ext uri="{9D8B030D-6E8A-4147-A177-3AD203B41FA5}">
                      <a16:colId xmlns:a16="http://schemas.microsoft.com/office/drawing/2014/main" val="3056591878"/>
                    </a:ext>
                  </a:extLst>
                </a:gridCol>
                <a:gridCol w="2626615">
                  <a:extLst>
                    <a:ext uri="{9D8B030D-6E8A-4147-A177-3AD203B41FA5}">
                      <a16:colId xmlns:a16="http://schemas.microsoft.com/office/drawing/2014/main" val="3884391385"/>
                    </a:ext>
                  </a:extLst>
                </a:gridCol>
                <a:gridCol w="795312">
                  <a:extLst>
                    <a:ext uri="{9D8B030D-6E8A-4147-A177-3AD203B41FA5}">
                      <a16:colId xmlns:a16="http://schemas.microsoft.com/office/drawing/2014/main" val="2493260799"/>
                    </a:ext>
                  </a:extLst>
                </a:gridCol>
                <a:gridCol w="795312">
                  <a:extLst>
                    <a:ext uri="{9D8B030D-6E8A-4147-A177-3AD203B41FA5}">
                      <a16:colId xmlns:a16="http://schemas.microsoft.com/office/drawing/2014/main" val="2353450220"/>
                    </a:ext>
                  </a:extLst>
                </a:gridCol>
                <a:gridCol w="795312">
                  <a:extLst>
                    <a:ext uri="{9D8B030D-6E8A-4147-A177-3AD203B41FA5}">
                      <a16:colId xmlns:a16="http://schemas.microsoft.com/office/drawing/2014/main" val="741364801"/>
                    </a:ext>
                  </a:extLst>
                </a:gridCol>
                <a:gridCol w="795312">
                  <a:extLst>
                    <a:ext uri="{9D8B030D-6E8A-4147-A177-3AD203B41FA5}">
                      <a16:colId xmlns:a16="http://schemas.microsoft.com/office/drawing/2014/main" val="1482313266"/>
                    </a:ext>
                  </a:extLst>
                </a:gridCol>
                <a:gridCol w="795312">
                  <a:extLst>
                    <a:ext uri="{9D8B030D-6E8A-4147-A177-3AD203B41FA5}">
                      <a16:colId xmlns:a16="http://schemas.microsoft.com/office/drawing/2014/main" val="3732801069"/>
                    </a:ext>
                  </a:extLst>
                </a:gridCol>
              </a:tblGrid>
              <a:tr h="39550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№ п/п</a:t>
                      </a:r>
                      <a:endParaRPr lang="ru-RU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Наименование показателей и потребителей</a:t>
                      </a:r>
                      <a:endParaRPr lang="ru-RU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2023</a:t>
                      </a:r>
                      <a:endParaRPr lang="ru-RU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2024</a:t>
                      </a:r>
                      <a:endParaRPr lang="ru-RU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2025</a:t>
                      </a:r>
                      <a:endParaRPr lang="ru-RU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2026</a:t>
                      </a:r>
                      <a:endParaRPr lang="ru-RU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2027</a:t>
                      </a:r>
                      <a:endParaRPr lang="ru-RU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80627062"/>
                  </a:ext>
                </a:extLst>
              </a:tr>
              <a:tr h="23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Всего затрат на производство регулируемой </a:t>
                      </a: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услуги, тыс. тенге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5 404 244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5 637 171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5 768 368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5 849 838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5 936 354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06154199"/>
                  </a:ext>
                </a:extLst>
              </a:tr>
              <a:tr h="118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Доход (РБА*СП</a:t>
                      </a: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), тыс. тенге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983 205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2 190 062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3 591 279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5 988 839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9 102 703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94290220"/>
                  </a:ext>
                </a:extLst>
              </a:tr>
              <a:tr h="118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=1+2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Всего доход от предоставляемых </a:t>
                      </a: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услуг, тыс. тенге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6 593 446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7 827 233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9 359 646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11 838 677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15 039 058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87915433"/>
                  </a:ext>
                </a:extLst>
              </a:tr>
              <a:tr h="118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Полезный отпуск </a:t>
                      </a: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тепла, Гкал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1 699 864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1 699 864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1 699 864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1 699 864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1 699 864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34281227"/>
                  </a:ext>
                </a:extLst>
              </a:tr>
              <a:tr h="118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=3/4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Прогноз </a:t>
                      </a: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тарифа, тенге/Гкал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3 878,81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4 604,62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5 506,12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6 964,49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8 847,21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20130288"/>
                  </a:ext>
                </a:extLst>
              </a:tr>
              <a:tr h="118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для АО "</a:t>
                      </a:r>
                      <a:r>
                        <a:rPr lang="en-US" sz="1200" b="0" i="1" u="none" strike="noStrike" dirty="0" err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Aktobe</a:t>
                      </a:r>
                      <a:r>
                        <a:rPr lang="en-US" sz="1200" b="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0" i="1" u="none" strike="noStrike" dirty="0" err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su</a:t>
                      </a:r>
                      <a:r>
                        <a:rPr lang="en-US" sz="1200" b="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-energy group"</a:t>
                      </a:r>
                    </a:p>
                  </a:txBody>
                  <a:tcPr marL="857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2 832,26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3 362,24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4 020,51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5 085,38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6 460,12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65614297"/>
                  </a:ext>
                </a:extLst>
              </a:tr>
              <a:tr h="118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для промышленных предприятий</a:t>
                      </a:r>
                    </a:p>
                  </a:txBody>
                  <a:tcPr marL="857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6 903,11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8 194,84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9 799,23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12 394,69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15 745,37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35157501"/>
                  </a:ext>
                </a:extLst>
              </a:tr>
              <a:tr h="118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для хоз. нужд ТЭЦ</a:t>
                      </a:r>
                    </a:p>
                  </a:txBody>
                  <a:tcPr marL="857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4 052,44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4 810,74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5 752,59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7 276,24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9 243,25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17631891"/>
                  </a:ext>
                </a:extLst>
              </a:tr>
            </a:tbl>
          </a:graphicData>
        </a:graphic>
      </p:graphicFrame>
      <p:sp>
        <p:nvSpPr>
          <p:cNvPr id="14" name="Заголовок 1"/>
          <p:cNvSpPr txBox="1">
            <a:spLocks/>
          </p:cNvSpPr>
          <p:nvPr/>
        </p:nvSpPr>
        <p:spPr>
          <a:xfrm>
            <a:off x="7767378" y="1396017"/>
            <a:ext cx="3984393" cy="9315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600" dirty="0">
                <a:solidFill>
                  <a:srgbClr val="002060"/>
                </a:solidFill>
              </a:rPr>
              <a:t>Приказом ДКРЕМ МНЭ РК </a:t>
            </a:r>
            <a:r>
              <a:rPr lang="ru-RU" sz="1600" dirty="0" smtClean="0">
                <a:solidFill>
                  <a:srgbClr val="002060"/>
                </a:solidFill>
              </a:rPr>
              <a:t>№46-ОД </a:t>
            </a:r>
            <a:r>
              <a:rPr lang="ru-RU" sz="1600" dirty="0">
                <a:solidFill>
                  <a:srgbClr val="002060"/>
                </a:solidFill>
              </a:rPr>
              <a:t>от </a:t>
            </a:r>
            <a:r>
              <a:rPr lang="ru-RU" sz="1600" dirty="0" smtClean="0">
                <a:solidFill>
                  <a:srgbClr val="002060"/>
                </a:solidFill>
              </a:rPr>
              <a:t>21.07.2023 </a:t>
            </a:r>
            <a:r>
              <a:rPr lang="ru-RU" sz="1600" dirty="0">
                <a:solidFill>
                  <a:srgbClr val="002060"/>
                </a:solidFill>
              </a:rPr>
              <a:t>г. </a:t>
            </a:r>
            <a:r>
              <a:rPr lang="ru-RU" sz="1600" dirty="0" smtClean="0">
                <a:solidFill>
                  <a:srgbClr val="002060"/>
                </a:solidFill>
              </a:rPr>
              <a:t>утвержден тариф и тарифная смета на услуги по тепловой </a:t>
            </a:r>
            <a:r>
              <a:rPr lang="ru-RU" sz="1600" dirty="0">
                <a:solidFill>
                  <a:srgbClr val="002060"/>
                </a:solidFill>
              </a:rPr>
              <a:t>энергии </a:t>
            </a:r>
            <a:r>
              <a:rPr lang="ru-RU" sz="1600" dirty="0" smtClean="0">
                <a:solidFill>
                  <a:srgbClr val="002060"/>
                </a:solidFill>
              </a:rPr>
              <a:t>в качестве ЧРМ на </a:t>
            </a:r>
            <a:r>
              <a:rPr lang="ru-RU" sz="1600" dirty="0">
                <a:solidFill>
                  <a:srgbClr val="002060"/>
                </a:solidFill>
              </a:rPr>
              <a:t>период 2023-2027 </a:t>
            </a:r>
            <a:r>
              <a:rPr lang="ru-RU" sz="1600" dirty="0" smtClean="0">
                <a:solidFill>
                  <a:srgbClr val="002060"/>
                </a:solidFill>
              </a:rPr>
              <a:t>годы.</a:t>
            </a:r>
            <a:endParaRPr lang="en-US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7116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1529</TotalTime>
  <Words>1652</Words>
  <Application>Microsoft Office PowerPoint</Application>
  <PresentationFormat>Широкоэкранный</PresentationFormat>
  <Paragraphs>431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ОБЩИЕ СВЕДЕНИЯ</vt:lpstr>
      <vt:lpstr>ПОТРЕБИТЕЛИ РЕГУЛИРУЕМОЙ УСЛУГИ С ОБЪЕМАМИ ПОТРЕБЛЕНИЯ ЗА 1ПГ 2023 Г.</vt:lpstr>
      <vt:lpstr>Затраты на производство тепловой энергии за 1ПГ 2023 г.</vt:lpstr>
      <vt:lpstr>Расшифровка затрат на энергоносители за 1 ПГ 2023 г.</vt:lpstr>
      <vt:lpstr>Расходы периода, в том числе общие и административные расходы и расходы на выплату вознаграждений банка за 1ПГ 2023 г. </vt:lpstr>
      <vt:lpstr>Исполнение тарифной сметы за 1ПГ 2023 г.</vt:lpstr>
      <vt:lpstr>Утвержденная инвестиционная программа  на период 2023-2027 года</vt:lpstr>
      <vt:lpstr>Тариф в качестве чрезвычайной регулирующей меры на период 2023-2027 года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Гульнур Кириева</dc:creator>
  <cp:lastModifiedBy>Гульнур Кириева</cp:lastModifiedBy>
  <cp:revision>110</cp:revision>
  <cp:lastPrinted>2022-09-20T09:43:08Z</cp:lastPrinted>
  <dcterms:created xsi:type="dcterms:W3CDTF">2022-09-19T04:58:10Z</dcterms:created>
  <dcterms:modified xsi:type="dcterms:W3CDTF">2023-07-24T07:34:12Z</dcterms:modified>
</cp:coreProperties>
</file>