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4" r:id="rId1"/>
  </p:sldMasterIdLst>
  <p:sldIdLst>
    <p:sldId id="256" r:id="rId2"/>
    <p:sldId id="276" r:id="rId3"/>
    <p:sldId id="288" r:id="rId4"/>
    <p:sldId id="261" r:id="rId5"/>
    <p:sldId id="286" r:id="rId6"/>
    <p:sldId id="264" r:id="rId7"/>
    <p:sldId id="268" r:id="rId8"/>
    <p:sldId id="269" r:id="rId9"/>
    <p:sldId id="289" r:id="rId10"/>
    <p:sldId id="290" r:id="rId11"/>
    <p:sldId id="291" r:id="rId12"/>
    <p:sldId id="292" r:id="rId13"/>
    <p:sldId id="293" r:id="rId14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61" autoAdjust="0"/>
    <p:restoredTop sz="94664" autoAdjust="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84139-6724-4E6E-826D-4A273DAA93A8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AF16E4-077E-409E-AA27-56477EB74360}">
      <dgm:prSet custT="1"/>
      <dgm:spPr>
        <a:gradFill rotWithShape="0">
          <a:gsLst>
            <a:gs pos="57408">
              <a:srgbClr val="196ABA"/>
            </a:gs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</a:gradFill>
      </dgm:spPr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№56-ОД от 15.07.2021 г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741,25 тенге за 1 Гкал</a:t>
          </a:r>
          <a:endParaRPr lang="ru-RU" sz="1400" i="1" dirty="0">
            <a:solidFill>
              <a:schemeClr val="tx1"/>
            </a:solidFill>
          </a:endParaRPr>
        </a:p>
      </dgm:t>
    </dgm:pt>
    <dgm:pt modelId="{BB8475C3-72AB-4BC6-922B-B79DA667A519}" type="parTrans" cxnId="{310F578F-05E5-4C95-8264-F50A60737B15}">
      <dgm:prSet/>
      <dgm:spPr/>
      <dgm:t>
        <a:bodyPr/>
        <a:lstStyle/>
        <a:p>
          <a:endParaRPr lang="ru-RU"/>
        </a:p>
      </dgm:t>
    </dgm:pt>
    <dgm:pt modelId="{0BFBBB66-C528-4067-BB0E-F7C1F38E516D}" type="sibTrans" cxnId="{310F578F-05E5-4C95-8264-F50A60737B15}">
      <dgm:prSet/>
      <dgm:spPr/>
      <dgm:t>
        <a:bodyPr/>
        <a:lstStyle/>
        <a:p>
          <a:endParaRPr lang="ru-RU"/>
        </a:p>
      </dgm:t>
    </dgm:pt>
    <dgm:pt modelId="{01ED8284-C043-4607-8B86-803C7D4032E8}">
      <dgm:prSet custT="1"/>
      <dgm:spPr/>
      <dgm:t>
        <a:bodyPr anchor="ctr" anchorCtr="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242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,5</a:t>
          </a:r>
          <a:r>
            <a:rPr lang="en-US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dirty="0"/>
        </a:p>
      </dgm:t>
    </dgm:pt>
    <dgm:pt modelId="{63A99945-499D-459C-972F-696F3ADBA46D}" type="parTrans" cxnId="{863CCEBF-3B16-49DD-9447-1F6D1944971E}">
      <dgm:prSet/>
      <dgm:spPr/>
      <dgm:t>
        <a:bodyPr/>
        <a:lstStyle/>
        <a:p>
          <a:endParaRPr lang="ru-RU"/>
        </a:p>
      </dgm:t>
    </dgm:pt>
    <dgm:pt modelId="{221A2F13-31AF-46E3-B936-5ACC42880228}" type="sibTrans" cxnId="{863CCEBF-3B16-49DD-9447-1F6D1944971E}">
      <dgm:prSet/>
      <dgm:spPr/>
      <dgm:t>
        <a:bodyPr/>
        <a:lstStyle/>
        <a:p>
          <a:endParaRPr lang="ru-RU"/>
        </a:p>
      </dgm:t>
    </dgm:pt>
    <dgm:pt modelId="{E1BA0D7C-FD1B-4AA0-A858-4DE92AC456D7}">
      <dgm:prSet custT="1"/>
      <dgm:spPr/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№2</a:t>
          </a:r>
          <a:r>
            <a:rPr lang="en-US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</a:t>
          </a:r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</a:t>
          </a:r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11.02.2022 </a:t>
          </a:r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2 603,35 тенге за 1 Гкал</a:t>
          </a:r>
          <a:endParaRPr lang="ru-RU" sz="1400" i="1" dirty="0">
            <a:solidFill>
              <a:schemeClr val="tx1"/>
            </a:solidFill>
          </a:endParaRPr>
        </a:p>
      </dgm:t>
    </dgm:pt>
    <dgm:pt modelId="{D714F2A8-D097-4E98-B3CE-0A2BA8F28829}" type="parTrans" cxnId="{F8CEF6C5-92E1-4BF9-BE9F-015EC8F9ED84}">
      <dgm:prSet/>
      <dgm:spPr/>
      <dgm:t>
        <a:bodyPr/>
        <a:lstStyle/>
        <a:p>
          <a:endParaRPr lang="ru-RU"/>
        </a:p>
      </dgm:t>
    </dgm:pt>
    <dgm:pt modelId="{C90D8FB5-943B-4C22-B093-362A6FA783D0}" type="sibTrans" cxnId="{F8CEF6C5-92E1-4BF9-BE9F-015EC8F9ED84}">
      <dgm:prSet/>
      <dgm:spPr/>
      <dgm:t>
        <a:bodyPr/>
        <a:lstStyle/>
        <a:p>
          <a:endParaRPr lang="ru-RU"/>
        </a:p>
      </dgm:t>
    </dgm:pt>
    <dgm:pt modelId="{D364BE79-6183-4720-BBD8-E9E03037336D}">
      <dgm:prSet custT="1"/>
      <dgm:spPr/>
      <dgm:t>
        <a:bodyPr anchor="ctr" anchorCtr="0"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2 072,90;</a:t>
          </a:r>
          <a:endParaRPr lang="ru-RU" sz="1400" dirty="0"/>
        </a:p>
      </dgm:t>
    </dgm:pt>
    <dgm:pt modelId="{3EDC4F88-59CC-446B-A3A9-875A2BA1E560}" type="parTrans" cxnId="{5A672948-F81A-4D16-8FD7-81C4C7023457}">
      <dgm:prSet/>
      <dgm:spPr/>
      <dgm:t>
        <a:bodyPr/>
        <a:lstStyle/>
        <a:p>
          <a:endParaRPr lang="ru-RU"/>
        </a:p>
      </dgm:t>
    </dgm:pt>
    <dgm:pt modelId="{E3D414F6-3ED9-421C-8C75-B4974292B582}" type="sibTrans" cxnId="{5A672948-F81A-4D16-8FD7-81C4C7023457}">
      <dgm:prSet/>
      <dgm:spPr/>
      <dgm:t>
        <a:bodyPr/>
        <a:lstStyle/>
        <a:p>
          <a:endParaRPr lang="ru-RU"/>
        </a:p>
      </dgm:t>
    </dgm:pt>
    <dgm:pt modelId="{0E28109F-5D9A-4EDA-AB43-DF197A191810}">
      <dgm:prSet custT="1"/>
      <dgm:spPr/>
      <dgm:t>
        <a:bodyPr anchor="ctr" anchorCtr="0"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тепловой энергии промышленным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4 938,09</a:t>
          </a:r>
          <a:endParaRPr lang="ru-RU" sz="1400" b="1" dirty="0"/>
        </a:p>
      </dgm:t>
    </dgm:pt>
    <dgm:pt modelId="{D9557551-7910-4464-B704-6319CAF6AFB5}" type="parTrans" cxnId="{01997929-70CB-4BBB-B238-7DF73B5EEB8E}">
      <dgm:prSet/>
      <dgm:spPr/>
      <dgm:t>
        <a:bodyPr/>
        <a:lstStyle/>
        <a:p>
          <a:endParaRPr lang="ru-RU"/>
        </a:p>
      </dgm:t>
    </dgm:pt>
    <dgm:pt modelId="{1F2EEFCE-B4B2-49E9-A359-7A6BAE5F32B3}" type="sibTrans" cxnId="{01997929-70CB-4BBB-B238-7DF73B5EEB8E}">
      <dgm:prSet/>
      <dgm:spPr/>
      <dgm:t>
        <a:bodyPr/>
        <a:lstStyle/>
        <a:p>
          <a:endParaRPr lang="ru-RU"/>
        </a:p>
      </dgm:t>
    </dgm:pt>
    <dgm:pt modelId="{6F69E24A-DE5F-4BEF-AD76-4C6AF20BDD08}">
      <dgm:prSet custT="1"/>
      <dgm:spPr/>
      <dgm:t>
        <a:bodyPr/>
        <a:lstStyle/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r>
            <a:rPr lang="ru-RU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№67-ОД от 29.07.2022 г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2 553,54 тенге за 1 Гкал</a:t>
          </a:r>
          <a:endParaRPr lang="ru-RU" sz="1400" i="1" dirty="0">
            <a:solidFill>
              <a:schemeClr val="tx1"/>
            </a:solidFill>
          </a:endParaRPr>
        </a:p>
      </dgm:t>
    </dgm:pt>
    <dgm:pt modelId="{939B011E-DFD1-49B1-B771-0D143239D0D1}" type="parTrans" cxnId="{EBFE7C30-681E-4C0F-A549-63DCF96B8B3D}">
      <dgm:prSet/>
      <dgm:spPr/>
      <dgm:t>
        <a:bodyPr/>
        <a:lstStyle/>
        <a:p>
          <a:endParaRPr lang="ru-RU"/>
        </a:p>
      </dgm:t>
    </dgm:pt>
    <dgm:pt modelId="{B46D738C-385D-4BB7-A8A4-6A54157ACE54}" type="sibTrans" cxnId="{EBFE7C30-681E-4C0F-A549-63DCF96B8B3D}">
      <dgm:prSet/>
      <dgm:spPr/>
      <dgm:t>
        <a:bodyPr/>
        <a:lstStyle/>
        <a:p>
          <a:endParaRPr lang="ru-RU"/>
        </a:p>
      </dgm:t>
    </dgm:pt>
    <dgm:pt modelId="{85B494A3-A022-41A4-BFF7-2D0C1B6F6111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2 035,81;</a:t>
          </a:r>
          <a:endParaRPr lang="ru-RU" sz="1400" dirty="0"/>
        </a:p>
      </dgm:t>
    </dgm:pt>
    <dgm:pt modelId="{DC3EF7BD-67FA-4376-8C0D-9E1B49DE6D80}" type="parTrans" cxnId="{CBAC3331-BAB7-4EBC-B2F1-28871E85F8AC}">
      <dgm:prSet/>
      <dgm:spPr/>
      <dgm:t>
        <a:bodyPr/>
        <a:lstStyle/>
        <a:p>
          <a:endParaRPr lang="ru-RU"/>
        </a:p>
      </dgm:t>
    </dgm:pt>
    <dgm:pt modelId="{17049B79-2025-4F12-A292-E9BC65085DCC}" type="sibTrans" cxnId="{CBAC3331-BAB7-4EBC-B2F1-28871E85F8AC}">
      <dgm:prSet/>
      <dgm:spPr/>
      <dgm:t>
        <a:bodyPr/>
        <a:lstStyle/>
        <a:p>
          <a:endParaRPr lang="ru-RU"/>
        </a:p>
      </dgm:t>
    </dgm:pt>
    <dgm:pt modelId="{2DA6B234-383B-4C60-814D-5A885B0F1305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тепловой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энергии промышленным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4 832,35</a:t>
          </a:r>
          <a:endParaRPr lang="ru-RU" sz="1400" b="1" dirty="0"/>
        </a:p>
      </dgm:t>
    </dgm:pt>
    <dgm:pt modelId="{96EF6D89-EA07-4A4A-A546-4EFEAB52A587}" type="parTrans" cxnId="{D284F5E3-F384-4193-A023-6F39781EF5F4}">
      <dgm:prSet/>
      <dgm:spPr/>
      <dgm:t>
        <a:bodyPr/>
        <a:lstStyle/>
        <a:p>
          <a:endParaRPr lang="ru-RU"/>
        </a:p>
      </dgm:t>
    </dgm:pt>
    <dgm:pt modelId="{DF5E8DF1-873D-4346-8779-162F0B9A1C0F}" type="sibTrans" cxnId="{D284F5E3-F384-4193-A023-6F39781EF5F4}">
      <dgm:prSet/>
      <dgm:spPr/>
      <dgm:t>
        <a:bodyPr/>
        <a:lstStyle/>
        <a:p>
          <a:endParaRPr lang="ru-RU"/>
        </a:p>
      </dgm:t>
    </dgm:pt>
    <dgm:pt modelId="{1D040F55-687C-4BCA-8123-560E3D461713}">
      <dgm:prSet custT="1"/>
      <dgm:spPr/>
      <dgm:t>
        <a:bodyPr/>
        <a:lstStyle/>
        <a:p>
          <a:endParaRPr lang="ru-RU" sz="1400" dirty="0"/>
        </a:p>
      </dgm:t>
    </dgm:pt>
    <dgm:pt modelId="{D3E54F7D-E641-4A4A-8DAF-0372364A88D6}" type="parTrans" cxnId="{186B286E-DF89-432D-A3CA-E9E55C5D78D3}">
      <dgm:prSet/>
      <dgm:spPr/>
      <dgm:t>
        <a:bodyPr/>
        <a:lstStyle/>
        <a:p>
          <a:endParaRPr lang="ru-RU"/>
        </a:p>
      </dgm:t>
    </dgm:pt>
    <dgm:pt modelId="{3B9AAA4F-65D1-46DA-BAA4-775D077EB7A4}" type="sibTrans" cxnId="{186B286E-DF89-432D-A3CA-E9E55C5D78D3}">
      <dgm:prSet/>
      <dgm:spPr/>
      <dgm:t>
        <a:bodyPr/>
        <a:lstStyle/>
        <a:p>
          <a:endParaRPr lang="ru-RU"/>
        </a:p>
      </dgm:t>
    </dgm:pt>
    <dgm:pt modelId="{EAAEBEFC-D0A2-44E0-B622-82BAF012B64B}">
      <dgm:prSet custT="1"/>
      <dgm:spPr/>
      <dgm:t>
        <a:bodyPr anchor="ctr" anchorCtr="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тепловой энергии промышленным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en-US" sz="1400" b="1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4 938,09</a:t>
          </a:r>
          <a:endParaRPr lang="ru-RU" sz="1400" b="1" dirty="0"/>
        </a:p>
      </dgm:t>
    </dgm:pt>
    <dgm:pt modelId="{88F0D9FC-965F-443B-8CCF-95532B9242FA}" type="sibTrans" cxnId="{BBF12EEE-36C9-404D-9BB5-D66E97946D45}">
      <dgm:prSet/>
      <dgm:spPr/>
      <dgm:t>
        <a:bodyPr/>
        <a:lstStyle/>
        <a:p>
          <a:endParaRPr lang="ru-RU"/>
        </a:p>
      </dgm:t>
    </dgm:pt>
    <dgm:pt modelId="{DED9A2A4-920D-4D97-96B5-6E13DDCECE4E}" type="parTrans" cxnId="{BBF12EEE-36C9-404D-9BB5-D66E97946D45}">
      <dgm:prSet/>
      <dgm:spPr/>
      <dgm:t>
        <a:bodyPr/>
        <a:lstStyle/>
        <a:p>
          <a:endParaRPr lang="ru-RU"/>
        </a:p>
      </dgm:t>
    </dgm:pt>
    <dgm:pt modelId="{F634D1C0-1F01-43AE-BB8E-FEF3845CDBE7}" type="pres">
      <dgm:prSet presAssocID="{76584139-6724-4E6E-826D-4A273DAA93A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EEF2E6-6E2D-4539-8770-838E76C73F2E}" type="pres">
      <dgm:prSet presAssocID="{D1AF16E4-077E-409E-AA27-56477EB74360}" presName="linNode" presStyleCnt="0"/>
      <dgm:spPr/>
    </dgm:pt>
    <dgm:pt modelId="{C5A380CD-E2EB-447A-B519-88B1882AF76B}" type="pres">
      <dgm:prSet presAssocID="{D1AF16E4-077E-409E-AA27-56477EB74360}" presName="parentShp" presStyleLbl="node1" presStyleIdx="0" presStyleCnt="3" custScaleX="91643" custScaleY="58663" custLinFactNeighborX="-16272" custLinFactNeighborY="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7274B-F559-4531-81CB-85B98012BE9A}" type="pres">
      <dgm:prSet presAssocID="{D1AF16E4-077E-409E-AA27-56477EB74360}" presName="childShp" presStyleLbl="bgAccFollowNode1" presStyleIdx="0" presStyleCnt="3" custScaleX="91409" custScaleY="95070" custLinFactNeighborX="-3168" custLinFactNeighborY="-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23487-C1E5-46BB-A41A-5388F45956BD}" type="pres">
      <dgm:prSet presAssocID="{0BFBBB66-C528-4067-BB0E-F7C1F38E516D}" presName="spacing" presStyleCnt="0"/>
      <dgm:spPr/>
    </dgm:pt>
    <dgm:pt modelId="{AD88DAD3-0B31-4515-9854-4A1435125C45}" type="pres">
      <dgm:prSet presAssocID="{E1BA0D7C-FD1B-4AA0-A858-4DE92AC456D7}" presName="linNode" presStyleCnt="0"/>
      <dgm:spPr/>
    </dgm:pt>
    <dgm:pt modelId="{CE30624F-1796-4FA5-AFEA-72963BD0E71B}" type="pres">
      <dgm:prSet presAssocID="{E1BA0D7C-FD1B-4AA0-A858-4DE92AC456D7}" presName="parentShp" presStyleLbl="node1" presStyleIdx="1" presStyleCnt="3" custScaleX="93987" custScaleY="61494" custLinFactNeighborX="-4689" custLinFactNeighborY="-8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91005-1C25-45A1-AEF3-D91FBECADEEF}" type="pres">
      <dgm:prSet presAssocID="{E1BA0D7C-FD1B-4AA0-A858-4DE92AC456D7}" presName="childShp" presStyleLbl="bgAccFollowNode1" presStyleIdx="1" presStyleCnt="3" custScaleX="94271" custScaleY="90825" custLinFactNeighborX="-2148" custLinFactNeighborY="-10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BDB4B-1FF1-4928-BD52-F1FA7695323D}" type="pres">
      <dgm:prSet presAssocID="{C90D8FB5-943B-4C22-B093-362A6FA783D0}" presName="spacing" presStyleCnt="0"/>
      <dgm:spPr/>
    </dgm:pt>
    <dgm:pt modelId="{9786128E-238E-48B8-9789-56281A1AE3DC}" type="pres">
      <dgm:prSet presAssocID="{6F69E24A-DE5F-4BEF-AD76-4C6AF20BDD08}" presName="linNode" presStyleCnt="0"/>
      <dgm:spPr/>
    </dgm:pt>
    <dgm:pt modelId="{3E34F336-A290-4912-9550-2AC572A997F0}" type="pres">
      <dgm:prSet presAssocID="{6F69E24A-DE5F-4BEF-AD76-4C6AF20BDD08}" presName="parentShp" presStyleLbl="node1" presStyleIdx="2" presStyleCnt="3" custScaleX="93806" custScaleY="58663" custLinFactNeighborX="-5129" custLinFactNeighborY="-13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425AD-B597-4F21-82A2-5630034AE995}" type="pres">
      <dgm:prSet presAssocID="{6F69E24A-DE5F-4BEF-AD76-4C6AF20BDD08}" presName="childShp" presStyleLbl="bgAccFollowNode1" presStyleIdx="2" presStyleCnt="3" custScaleX="92852" custScaleY="91090" custLinFactNeighborX="-3246" custLinFactNeighborY="-13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AC3331-BAB7-4EBC-B2F1-28871E85F8AC}" srcId="{6F69E24A-DE5F-4BEF-AD76-4C6AF20BDD08}" destId="{85B494A3-A022-41A4-BFF7-2D0C1B6F6111}" srcOrd="1" destOrd="0" parTransId="{DC3EF7BD-67FA-4376-8C0D-9E1B49DE6D80}" sibTransId="{17049B79-2025-4F12-A292-E9BC65085DCC}"/>
    <dgm:cxn modelId="{BBF12EEE-36C9-404D-9BB5-D66E97946D45}" srcId="{D1AF16E4-077E-409E-AA27-56477EB74360}" destId="{EAAEBEFC-D0A2-44E0-B622-82BAF012B64B}" srcOrd="1" destOrd="0" parTransId="{DED9A2A4-920D-4D97-96B5-6E13DDCECE4E}" sibTransId="{88F0D9FC-965F-443B-8CCF-95532B9242FA}"/>
    <dgm:cxn modelId="{D284F5E3-F384-4193-A023-6F39781EF5F4}" srcId="{6F69E24A-DE5F-4BEF-AD76-4C6AF20BDD08}" destId="{2DA6B234-383B-4C60-814D-5A885B0F1305}" srcOrd="2" destOrd="0" parTransId="{96EF6D89-EA07-4A4A-A546-4EFEAB52A587}" sibTransId="{DF5E8DF1-873D-4346-8779-162F0B9A1C0F}"/>
    <dgm:cxn modelId="{F8CEF6C5-92E1-4BF9-BE9F-015EC8F9ED84}" srcId="{76584139-6724-4E6E-826D-4A273DAA93A8}" destId="{E1BA0D7C-FD1B-4AA0-A858-4DE92AC456D7}" srcOrd="1" destOrd="0" parTransId="{D714F2A8-D097-4E98-B3CE-0A2BA8F28829}" sibTransId="{C90D8FB5-943B-4C22-B093-362A6FA783D0}"/>
    <dgm:cxn modelId="{186B286E-DF89-432D-A3CA-E9E55C5D78D3}" srcId="{6F69E24A-DE5F-4BEF-AD76-4C6AF20BDD08}" destId="{1D040F55-687C-4BCA-8123-560E3D461713}" srcOrd="0" destOrd="0" parTransId="{D3E54F7D-E641-4A4A-8DAF-0372364A88D6}" sibTransId="{3B9AAA4F-65D1-46DA-BAA4-775D077EB7A4}"/>
    <dgm:cxn modelId="{EA0DB27A-2887-4AF7-9B61-8984C896CAB7}" type="presOf" srcId="{0E28109F-5D9A-4EDA-AB43-DF197A191810}" destId="{79E91005-1C25-45A1-AEF3-D91FBECADEEF}" srcOrd="0" destOrd="1" presId="urn:microsoft.com/office/officeart/2005/8/layout/vList6"/>
    <dgm:cxn modelId="{EBFE7C30-681E-4C0F-A549-63DCF96B8B3D}" srcId="{76584139-6724-4E6E-826D-4A273DAA93A8}" destId="{6F69E24A-DE5F-4BEF-AD76-4C6AF20BDD08}" srcOrd="2" destOrd="0" parTransId="{939B011E-DFD1-49B1-B771-0D143239D0D1}" sibTransId="{B46D738C-385D-4BB7-A8A4-6A54157ACE54}"/>
    <dgm:cxn modelId="{01997929-70CB-4BBB-B238-7DF73B5EEB8E}" srcId="{E1BA0D7C-FD1B-4AA0-A858-4DE92AC456D7}" destId="{0E28109F-5D9A-4EDA-AB43-DF197A191810}" srcOrd="1" destOrd="0" parTransId="{D9557551-7910-4464-B704-6319CAF6AFB5}" sibTransId="{1F2EEFCE-B4B2-49E9-A359-7A6BAE5F32B3}"/>
    <dgm:cxn modelId="{89139C14-9864-47FC-8C43-425AA8AF601D}" type="presOf" srcId="{01ED8284-C043-4607-8B86-803C7D4032E8}" destId="{3F87274B-F559-4531-81CB-85B98012BE9A}" srcOrd="0" destOrd="0" presId="urn:microsoft.com/office/officeart/2005/8/layout/vList6"/>
    <dgm:cxn modelId="{863CCEBF-3B16-49DD-9447-1F6D1944971E}" srcId="{D1AF16E4-077E-409E-AA27-56477EB74360}" destId="{01ED8284-C043-4607-8B86-803C7D4032E8}" srcOrd="0" destOrd="0" parTransId="{63A99945-499D-459C-972F-696F3ADBA46D}" sibTransId="{221A2F13-31AF-46E3-B936-5ACC42880228}"/>
    <dgm:cxn modelId="{94D40DAA-6383-4CA4-8A26-D1A92B7E83B0}" type="presOf" srcId="{1D040F55-687C-4BCA-8123-560E3D461713}" destId="{4B7425AD-B597-4F21-82A2-5630034AE995}" srcOrd="0" destOrd="0" presId="urn:microsoft.com/office/officeart/2005/8/layout/vList6"/>
    <dgm:cxn modelId="{FF05AFF4-930D-4022-9376-7A1DBA6E9FF5}" type="presOf" srcId="{85B494A3-A022-41A4-BFF7-2D0C1B6F6111}" destId="{4B7425AD-B597-4F21-82A2-5630034AE995}" srcOrd="0" destOrd="1" presId="urn:microsoft.com/office/officeart/2005/8/layout/vList6"/>
    <dgm:cxn modelId="{310F578F-05E5-4C95-8264-F50A60737B15}" srcId="{76584139-6724-4E6E-826D-4A273DAA93A8}" destId="{D1AF16E4-077E-409E-AA27-56477EB74360}" srcOrd="0" destOrd="0" parTransId="{BB8475C3-72AB-4BC6-922B-B79DA667A519}" sibTransId="{0BFBBB66-C528-4067-BB0E-F7C1F38E516D}"/>
    <dgm:cxn modelId="{EA7DEE99-F73E-4A3E-96BC-BF6E64A857EC}" type="presOf" srcId="{76584139-6724-4E6E-826D-4A273DAA93A8}" destId="{F634D1C0-1F01-43AE-BB8E-FEF3845CDBE7}" srcOrd="0" destOrd="0" presId="urn:microsoft.com/office/officeart/2005/8/layout/vList6"/>
    <dgm:cxn modelId="{5A672948-F81A-4D16-8FD7-81C4C7023457}" srcId="{E1BA0D7C-FD1B-4AA0-A858-4DE92AC456D7}" destId="{D364BE79-6183-4720-BBD8-E9E03037336D}" srcOrd="0" destOrd="0" parTransId="{3EDC4F88-59CC-446B-A3A9-875A2BA1E560}" sibTransId="{E3D414F6-3ED9-421C-8C75-B4974292B582}"/>
    <dgm:cxn modelId="{90419D9D-1B4C-438D-BA6A-C1D7B1B9BD8A}" type="presOf" srcId="{6F69E24A-DE5F-4BEF-AD76-4C6AF20BDD08}" destId="{3E34F336-A290-4912-9550-2AC572A997F0}" srcOrd="0" destOrd="0" presId="urn:microsoft.com/office/officeart/2005/8/layout/vList6"/>
    <dgm:cxn modelId="{BB1EF708-71CD-4282-89CF-260F10EE983E}" type="presOf" srcId="{E1BA0D7C-FD1B-4AA0-A858-4DE92AC456D7}" destId="{CE30624F-1796-4FA5-AFEA-72963BD0E71B}" srcOrd="0" destOrd="0" presId="urn:microsoft.com/office/officeart/2005/8/layout/vList6"/>
    <dgm:cxn modelId="{E41AB530-2A87-45DD-B89C-66925C824C0E}" type="presOf" srcId="{EAAEBEFC-D0A2-44E0-B622-82BAF012B64B}" destId="{3F87274B-F559-4531-81CB-85B98012BE9A}" srcOrd="0" destOrd="1" presId="urn:microsoft.com/office/officeart/2005/8/layout/vList6"/>
    <dgm:cxn modelId="{DCEEB32A-0720-4A04-8842-3636006A1F12}" type="presOf" srcId="{D1AF16E4-077E-409E-AA27-56477EB74360}" destId="{C5A380CD-E2EB-447A-B519-88B1882AF76B}" srcOrd="0" destOrd="0" presId="urn:microsoft.com/office/officeart/2005/8/layout/vList6"/>
    <dgm:cxn modelId="{F2146E31-61AF-4D93-AE4A-9FEA7981DED0}" type="presOf" srcId="{2DA6B234-383B-4C60-814D-5A885B0F1305}" destId="{4B7425AD-B597-4F21-82A2-5630034AE995}" srcOrd="0" destOrd="2" presId="urn:microsoft.com/office/officeart/2005/8/layout/vList6"/>
    <dgm:cxn modelId="{F3B2670D-43EF-4780-BF29-4FBCE2A6DE82}" type="presOf" srcId="{D364BE79-6183-4720-BBD8-E9E03037336D}" destId="{79E91005-1C25-45A1-AEF3-D91FBECADEEF}" srcOrd="0" destOrd="0" presId="urn:microsoft.com/office/officeart/2005/8/layout/vList6"/>
    <dgm:cxn modelId="{C76154D4-754E-4EA5-AA55-178A41005F3D}" type="presParOf" srcId="{F634D1C0-1F01-43AE-BB8E-FEF3845CDBE7}" destId="{B5EEF2E6-6E2D-4539-8770-838E76C73F2E}" srcOrd="0" destOrd="0" presId="urn:microsoft.com/office/officeart/2005/8/layout/vList6"/>
    <dgm:cxn modelId="{557BFAA9-332A-4CFA-A4DE-31C5A4F89F04}" type="presParOf" srcId="{B5EEF2E6-6E2D-4539-8770-838E76C73F2E}" destId="{C5A380CD-E2EB-447A-B519-88B1882AF76B}" srcOrd="0" destOrd="0" presId="urn:microsoft.com/office/officeart/2005/8/layout/vList6"/>
    <dgm:cxn modelId="{1BD9A6A0-3411-4352-B135-0842C46C2066}" type="presParOf" srcId="{B5EEF2E6-6E2D-4539-8770-838E76C73F2E}" destId="{3F87274B-F559-4531-81CB-85B98012BE9A}" srcOrd="1" destOrd="0" presId="urn:microsoft.com/office/officeart/2005/8/layout/vList6"/>
    <dgm:cxn modelId="{CC5A7436-4BEE-46BE-AC91-CA13F93A5703}" type="presParOf" srcId="{F634D1C0-1F01-43AE-BB8E-FEF3845CDBE7}" destId="{80F23487-C1E5-46BB-A41A-5388F45956BD}" srcOrd="1" destOrd="0" presId="urn:microsoft.com/office/officeart/2005/8/layout/vList6"/>
    <dgm:cxn modelId="{B181AB35-D331-42B9-AF12-649A871265D5}" type="presParOf" srcId="{F634D1C0-1F01-43AE-BB8E-FEF3845CDBE7}" destId="{AD88DAD3-0B31-4515-9854-4A1435125C45}" srcOrd="2" destOrd="0" presId="urn:microsoft.com/office/officeart/2005/8/layout/vList6"/>
    <dgm:cxn modelId="{9F282194-73B2-4FC2-BEC0-C9096E5B3EFC}" type="presParOf" srcId="{AD88DAD3-0B31-4515-9854-4A1435125C45}" destId="{CE30624F-1796-4FA5-AFEA-72963BD0E71B}" srcOrd="0" destOrd="0" presId="urn:microsoft.com/office/officeart/2005/8/layout/vList6"/>
    <dgm:cxn modelId="{7D7BE9E5-C10C-46F7-8283-651CCFDEC906}" type="presParOf" srcId="{AD88DAD3-0B31-4515-9854-4A1435125C45}" destId="{79E91005-1C25-45A1-AEF3-D91FBECADEEF}" srcOrd="1" destOrd="0" presId="urn:microsoft.com/office/officeart/2005/8/layout/vList6"/>
    <dgm:cxn modelId="{784CC59B-0ABF-4C0C-94FF-2E4DFD9F525E}" type="presParOf" srcId="{F634D1C0-1F01-43AE-BB8E-FEF3845CDBE7}" destId="{3D3BDB4B-1FF1-4928-BD52-F1FA7695323D}" srcOrd="3" destOrd="0" presId="urn:microsoft.com/office/officeart/2005/8/layout/vList6"/>
    <dgm:cxn modelId="{1EE8B215-0AED-4B2E-88D1-2BFE0F8F5CC6}" type="presParOf" srcId="{F634D1C0-1F01-43AE-BB8E-FEF3845CDBE7}" destId="{9786128E-238E-48B8-9789-56281A1AE3DC}" srcOrd="4" destOrd="0" presId="urn:microsoft.com/office/officeart/2005/8/layout/vList6"/>
    <dgm:cxn modelId="{C39BCA8B-FCA9-4325-8EC1-6B186910E20C}" type="presParOf" srcId="{9786128E-238E-48B8-9789-56281A1AE3DC}" destId="{3E34F336-A290-4912-9550-2AC572A997F0}" srcOrd="0" destOrd="0" presId="urn:microsoft.com/office/officeart/2005/8/layout/vList6"/>
    <dgm:cxn modelId="{1A5EA393-AC11-4431-8719-5D89BEEBD679}" type="presParOf" srcId="{9786128E-238E-48B8-9789-56281A1AE3DC}" destId="{4B7425AD-B597-4F21-82A2-5630034AE995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E80BD3-AB5A-4AF1-86CE-3C283CD1C241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9531E712-F6B0-4CDC-AA25-BDE6748B4FF5}">
      <dgm:prSet phldrT="[Текст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АО "</a:t>
          </a:r>
          <a:r>
            <a:rPr lang="en-US" sz="1800" b="0" i="0" u="none" strike="noStrike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Aqtobe</a:t>
          </a:r>
          <a:r>
            <a:rPr lang="en-US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 </a:t>
          </a:r>
          <a:r>
            <a:rPr lang="en-US" sz="1800" b="0" i="0" u="none" strike="noStrike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su</a:t>
          </a:r>
          <a:r>
            <a:rPr lang="en-US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-energy group</a:t>
          </a:r>
          <a:r>
            <a:rPr lang="ru-RU" sz="1800" b="0" i="0" u="none" strike="noStrike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"</a:t>
          </a:r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9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900" dirty="0"/>
        </a:p>
      </dgm:t>
    </dgm:pt>
    <dgm:pt modelId="{EDAF287B-5C3B-4CEC-94C8-95DCCA72E199}" type="parTrans" cxnId="{1CB59905-15AE-4748-90CF-919D26103252}">
      <dgm:prSet/>
      <dgm:spPr/>
      <dgm:t>
        <a:bodyPr/>
        <a:lstStyle/>
        <a:p>
          <a:endParaRPr lang="ru-RU"/>
        </a:p>
      </dgm:t>
    </dgm:pt>
    <dgm:pt modelId="{F50892DF-98CB-4872-9467-238A159C3653}" type="sibTrans" cxnId="{1CB59905-15AE-4748-90CF-919D26103252}">
      <dgm:prSet/>
      <dgm:spPr/>
      <dgm:t>
        <a:bodyPr/>
        <a:lstStyle/>
        <a:p>
          <a:endParaRPr lang="ru-RU"/>
        </a:p>
      </dgm:t>
    </dgm:pt>
    <dgm:pt modelId="{A12A6633-8FF4-47FC-973C-AB05EBA81568}">
      <dgm:prSet phldrT="[Текст]" custT="1"/>
      <dgm:spPr/>
      <dgm:t>
        <a:bodyPr/>
        <a:lstStyle/>
        <a:p>
          <a:endParaRPr lang="en-US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Промышленные предприятия</a:t>
          </a:r>
        </a:p>
        <a:p>
          <a:endParaRPr lang="ru-RU" sz="1800" dirty="0" smtClean="0">
            <a:solidFill>
              <a:schemeClr val="tx1"/>
            </a:solidFill>
          </a:endParaRPr>
        </a:p>
        <a:p>
          <a:endParaRPr lang="ru-RU" sz="1800" dirty="0" smtClean="0">
            <a:solidFill>
              <a:schemeClr val="tx1"/>
            </a:solidFill>
          </a:endParaRPr>
        </a:p>
        <a:p>
          <a:endParaRPr lang="ru-RU" sz="1900" dirty="0" smtClean="0"/>
        </a:p>
        <a:p>
          <a:endParaRPr lang="ru-RU" sz="1900" dirty="0"/>
        </a:p>
      </dgm:t>
    </dgm:pt>
    <dgm:pt modelId="{8A9B8C9F-0683-4289-BF61-5D13E8057301}" type="parTrans" cxnId="{BE2AD39A-3CAD-4FFD-8138-1D8F885A3B13}">
      <dgm:prSet/>
      <dgm:spPr/>
      <dgm:t>
        <a:bodyPr/>
        <a:lstStyle/>
        <a:p>
          <a:endParaRPr lang="ru-RU"/>
        </a:p>
      </dgm:t>
    </dgm:pt>
    <dgm:pt modelId="{BCC895D3-60B5-4FB6-AD41-349BC49BAB40}" type="sibTrans" cxnId="{BE2AD39A-3CAD-4FFD-8138-1D8F885A3B13}">
      <dgm:prSet/>
      <dgm:spPr/>
      <dgm:t>
        <a:bodyPr/>
        <a:lstStyle/>
        <a:p>
          <a:endParaRPr lang="ru-RU"/>
        </a:p>
      </dgm:t>
    </dgm:pt>
    <dgm:pt modelId="{7D0C7CE5-63E4-44B8-9FAF-441E263D945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Хоз. нужды ТЭЦ</a:t>
          </a:r>
        </a:p>
        <a:p>
          <a:endParaRPr lang="ru-RU" sz="1800" dirty="0" smtClean="0">
            <a:solidFill>
              <a:schemeClr val="tx1"/>
            </a:solidFill>
          </a:endParaRPr>
        </a:p>
        <a:p>
          <a:endParaRPr lang="ru-RU" sz="1900" dirty="0" smtClean="0"/>
        </a:p>
        <a:p>
          <a:endParaRPr lang="ru-RU" sz="1900" dirty="0"/>
        </a:p>
      </dgm:t>
    </dgm:pt>
    <dgm:pt modelId="{FC86A480-D037-45D1-9100-DA76D1D63670}" type="parTrans" cxnId="{B45EC412-867E-448B-A0A4-A00E7A8A31E4}">
      <dgm:prSet/>
      <dgm:spPr/>
      <dgm:t>
        <a:bodyPr/>
        <a:lstStyle/>
        <a:p>
          <a:endParaRPr lang="ru-RU"/>
        </a:p>
      </dgm:t>
    </dgm:pt>
    <dgm:pt modelId="{94D767A3-3B3D-40C1-B647-2E76C2E7A965}" type="sibTrans" cxnId="{B45EC412-867E-448B-A0A4-A00E7A8A31E4}">
      <dgm:prSet/>
      <dgm:spPr/>
      <dgm:t>
        <a:bodyPr/>
        <a:lstStyle/>
        <a:p>
          <a:endParaRPr lang="ru-RU"/>
        </a:p>
      </dgm:t>
    </dgm:pt>
    <dgm:pt modelId="{4D49093C-D4D8-4598-95EC-45A849132DC3}" type="pres">
      <dgm:prSet presAssocID="{BEE80BD3-AB5A-4AF1-86CE-3C283CD1C241}" presName="Name0" presStyleCnt="0">
        <dgm:presLayoutVars>
          <dgm:dir/>
          <dgm:resizeHandles val="exact"/>
        </dgm:presLayoutVars>
      </dgm:prSet>
      <dgm:spPr/>
    </dgm:pt>
    <dgm:pt modelId="{4E8401E6-F705-4296-A8C0-5CFA7E193825}" type="pres">
      <dgm:prSet presAssocID="{BEE80BD3-AB5A-4AF1-86CE-3C283CD1C241}" presName="fgShape" presStyleLbl="fgShp" presStyleIdx="0" presStyleCnt="1" custScaleX="106845" custScaleY="161860" custLinFactNeighborY="-7102"/>
      <dgm:spPr/>
    </dgm:pt>
    <dgm:pt modelId="{622B3305-C3B1-4E75-BBFC-E7532936150E}" type="pres">
      <dgm:prSet presAssocID="{BEE80BD3-AB5A-4AF1-86CE-3C283CD1C241}" presName="linComp" presStyleCnt="0"/>
      <dgm:spPr/>
    </dgm:pt>
    <dgm:pt modelId="{14142C1E-0640-40A2-A5A2-C239F16B6F69}" type="pres">
      <dgm:prSet presAssocID="{9531E712-F6B0-4CDC-AA25-BDE6748B4FF5}" presName="compNode" presStyleCnt="0"/>
      <dgm:spPr/>
    </dgm:pt>
    <dgm:pt modelId="{34C15C96-203C-4A6D-B53A-C3D3CD642D4F}" type="pres">
      <dgm:prSet presAssocID="{9531E712-F6B0-4CDC-AA25-BDE6748B4FF5}" presName="bkgdShape" presStyleLbl="node1" presStyleIdx="0" presStyleCnt="3"/>
      <dgm:spPr/>
      <dgm:t>
        <a:bodyPr/>
        <a:lstStyle/>
        <a:p>
          <a:endParaRPr lang="ru-RU"/>
        </a:p>
      </dgm:t>
    </dgm:pt>
    <dgm:pt modelId="{16DBC76D-7A50-4C70-805E-8175FE5EB205}" type="pres">
      <dgm:prSet presAssocID="{9531E712-F6B0-4CDC-AA25-BDE6748B4FF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16222-19D9-4C44-B48D-0B9ADC9B055B}" type="pres">
      <dgm:prSet presAssocID="{9531E712-F6B0-4CDC-AA25-BDE6748B4FF5}" presName="invisiNode" presStyleLbl="node1" presStyleIdx="0" presStyleCnt="3"/>
      <dgm:spPr/>
    </dgm:pt>
    <dgm:pt modelId="{9093334B-3F6A-45B9-82C2-C5586E55D8E6}" type="pres">
      <dgm:prSet presAssocID="{9531E712-F6B0-4CDC-AA25-BDE6748B4FF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8A9E07D-B47A-4347-8E4E-4FD90349FECF}" type="pres">
      <dgm:prSet presAssocID="{F50892DF-98CB-4872-9467-238A159C365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2827B4D-C11F-476B-8760-5D2C102B72B2}" type="pres">
      <dgm:prSet presAssocID="{A12A6633-8FF4-47FC-973C-AB05EBA81568}" presName="compNode" presStyleCnt="0"/>
      <dgm:spPr/>
    </dgm:pt>
    <dgm:pt modelId="{BB663497-0D1E-4557-AE49-953903605F42}" type="pres">
      <dgm:prSet presAssocID="{A12A6633-8FF4-47FC-973C-AB05EBA81568}" presName="bkgdShape" presStyleLbl="node1" presStyleIdx="1" presStyleCnt="3"/>
      <dgm:spPr/>
      <dgm:t>
        <a:bodyPr/>
        <a:lstStyle/>
        <a:p>
          <a:endParaRPr lang="ru-RU"/>
        </a:p>
      </dgm:t>
    </dgm:pt>
    <dgm:pt modelId="{4A48AFD2-7984-497F-A4FF-F25292EDC2F7}" type="pres">
      <dgm:prSet presAssocID="{A12A6633-8FF4-47FC-973C-AB05EBA8156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785DB-83AC-44B6-A26C-ABCB4DA2081B}" type="pres">
      <dgm:prSet presAssocID="{A12A6633-8FF4-47FC-973C-AB05EBA81568}" presName="invisiNode" presStyleLbl="node1" presStyleIdx="1" presStyleCnt="3"/>
      <dgm:spPr/>
    </dgm:pt>
    <dgm:pt modelId="{E94B27C7-D97E-4E65-9257-65BBB86F4CB0}" type="pres">
      <dgm:prSet presAssocID="{A12A6633-8FF4-47FC-973C-AB05EBA8156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0B6E55F-4DF0-48A4-BB65-E193014D0AEC}" type="pres">
      <dgm:prSet presAssocID="{BCC895D3-60B5-4FB6-AD41-349BC49BAB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3EC53B-5C11-428D-9048-FCA2AF78CF19}" type="pres">
      <dgm:prSet presAssocID="{7D0C7CE5-63E4-44B8-9FAF-441E263D9454}" presName="compNode" presStyleCnt="0"/>
      <dgm:spPr/>
    </dgm:pt>
    <dgm:pt modelId="{69625C3D-7BD8-4BCE-ADFD-2F00DD382FEC}" type="pres">
      <dgm:prSet presAssocID="{7D0C7CE5-63E4-44B8-9FAF-441E263D9454}" presName="bkgdShape" presStyleLbl="node1" presStyleIdx="2" presStyleCnt="3"/>
      <dgm:spPr/>
      <dgm:t>
        <a:bodyPr/>
        <a:lstStyle/>
        <a:p>
          <a:endParaRPr lang="ru-RU"/>
        </a:p>
      </dgm:t>
    </dgm:pt>
    <dgm:pt modelId="{2EC77F16-A18F-44AB-BB15-2B4961BB8168}" type="pres">
      <dgm:prSet presAssocID="{7D0C7CE5-63E4-44B8-9FAF-441E263D945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06C4B-2E36-4604-BF83-672B00D81B2E}" type="pres">
      <dgm:prSet presAssocID="{7D0C7CE5-63E4-44B8-9FAF-441E263D9454}" presName="invisiNode" presStyleLbl="node1" presStyleIdx="2" presStyleCnt="3"/>
      <dgm:spPr/>
    </dgm:pt>
    <dgm:pt modelId="{2194EEBE-FB2C-43B1-845A-293B09512DF6}" type="pres">
      <dgm:prSet presAssocID="{7D0C7CE5-63E4-44B8-9FAF-441E263D945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1BB5F87B-1875-4A4E-BF5B-7A1862DFFA43}" type="presOf" srcId="{9531E712-F6B0-4CDC-AA25-BDE6748B4FF5}" destId="{34C15C96-203C-4A6D-B53A-C3D3CD642D4F}" srcOrd="0" destOrd="0" presId="urn:microsoft.com/office/officeart/2005/8/layout/hList7"/>
    <dgm:cxn modelId="{55D953F3-6720-477D-9BF3-5B6551389F10}" type="presOf" srcId="{A12A6633-8FF4-47FC-973C-AB05EBA81568}" destId="{BB663497-0D1E-4557-AE49-953903605F42}" srcOrd="0" destOrd="0" presId="urn:microsoft.com/office/officeart/2005/8/layout/hList7"/>
    <dgm:cxn modelId="{BE2AD39A-3CAD-4FFD-8138-1D8F885A3B13}" srcId="{BEE80BD3-AB5A-4AF1-86CE-3C283CD1C241}" destId="{A12A6633-8FF4-47FC-973C-AB05EBA81568}" srcOrd="1" destOrd="0" parTransId="{8A9B8C9F-0683-4289-BF61-5D13E8057301}" sibTransId="{BCC895D3-60B5-4FB6-AD41-349BC49BAB40}"/>
    <dgm:cxn modelId="{D7B50DE0-668A-4550-BA61-F5FF3F9D50A1}" type="presOf" srcId="{BEE80BD3-AB5A-4AF1-86CE-3C283CD1C241}" destId="{4D49093C-D4D8-4598-95EC-45A849132DC3}" srcOrd="0" destOrd="0" presId="urn:microsoft.com/office/officeart/2005/8/layout/hList7"/>
    <dgm:cxn modelId="{B45EC412-867E-448B-A0A4-A00E7A8A31E4}" srcId="{BEE80BD3-AB5A-4AF1-86CE-3C283CD1C241}" destId="{7D0C7CE5-63E4-44B8-9FAF-441E263D9454}" srcOrd="2" destOrd="0" parTransId="{FC86A480-D037-45D1-9100-DA76D1D63670}" sibTransId="{94D767A3-3B3D-40C1-B647-2E76C2E7A965}"/>
    <dgm:cxn modelId="{1CB59905-15AE-4748-90CF-919D26103252}" srcId="{BEE80BD3-AB5A-4AF1-86CE-3C283CD1C241}" destId="{9531E712-F6B0-4CDC-AA25-BDE6748B4FF5}" srcOrd="0" destOrd="0" parTransId="{EDAF287B-5C3B-4CEC-94C8-95DCCA72E199}" sibTransId="{F50892DF-98CB-4872-9467-238A159C3653}"/>
    <dgm:cxn modelId="{3D04F382-3739-449C-8AB7-62783CC1D8DB}" type="presOf" srcId="{7D0C7CE5-63E4-44B8-9FAF-441E263D9454}" destId="{2EC77F16-A18F-44AB-BB15-2B4961BB8168}" srcOrd="1" destOrd="0" presId="urn:microsoft.com/office/officeart/2005/8/layout/hList7"/>
    <dgm:cxn modelId="{94CC059A-0196-48CE-B70A-B85ADA0E8448}" type="presOf" srcId="{F50892DF-98CB-4872-9467-238A159C3653}" destId="{E8A9E07D-B47A-4347-8E4E-4FD90349FECF}" srcOrd="0" destOrd="0" presId="urn:microsoft.com/office/officeart/2005/8/layout/hList7"/>
    <dgm:cxn modelId="{03F3C451-0223-452F-8E46-E5FA7F744FA7}" type="presOf" srcId="{BCC895D3-60B5-4FB6-AD41-349BC49BAB40}" destId="{90B6E55F-4DF0-48A4-BB65-E193014D0AEC}" srcOrd="0" destOrd="0" presId="urn:microsoft.com/office/officeart/2005/8/layout/hList7"/>
    <dgm:cxn modelId="{80512CDF-9A35-4D36-B3D3-93AD349BF9CD}" type="presOf" srcId="{7D0C7CE5-63E4-44B8-9FAF-441E263D9454}" destId="{69625C3D-7BD8-4BCE-ADFD-2F00DD382FEC}" srcOrd="0" destOrd="0" presId="urn:microsoft.com/office/officeart/2005/8/layout/hList7"/>
    <dgm:cxn modelId="{6E020718-51DA-4E34-8A2D-2CB23DA6E117}" type="presOf" srcId="{9531E712-F6B0-4CDC-AA25-BDE6748B4FF5}" destId="{16DBC76D-7A50-4C70-805E-8175FE5EB205}" srcOrd="1" destOrd="0" presId="urn:microsoft.com/office/officeart/2005/8/layout/hList7"/>
    <dgm:cxn modelId="{DA1494C4-F73E-440C-9D23-3D18BE3B8052}" type="presOf" srcId="{A12A6633-8FF4-47FC-973C-AB05EBA81568}" destId="{4A48AFD2-7984-497F-A4FF-F25292EDC2F7}" srcOrd="1" destOrd="0" presId="urn:microsoft.com/office/officeart/2005/8/layout/hList7"/>
    <dgm:cxn modelId="{ED01C78F-E833-44DA-A835-F7A1CEA19FAC}" type="presParOf" srcId="{4D49093C-D4D8-4598-95EC-45A849132DC3}" destId="{4E8401E6-F705-4296-A8C0-5CFA7E193825}" srcOrd="0" destOrd="0" presId="urn:microsoft.com/office/officeart/2005/8/layout/hList7"/>
    <dgm:cxn modelId="{E155A185-6C2E-4A23-8795-652448A4C652}" type="presParOf" srcId="{4D49093C-D4D8-4598-95EC-45A849132DC3}" destId="{622B3305-C3B1-4E75-BBFC-E7532936150E}" srcOrd="1" destOrd="0" presId="urn:microsoft.com/office/officeart/2005/8/layout/hList7"/>
    <dgm:cxn modelId="{9C35AB8E-29C9-4EAD-9F53-22877677F446}" type="presParOf" srcId="{622B3305-C3B1-4E75-BBFC-E7532936150E}" destId="{14142C1E-0640-40A2-A5A2-C239F16B6F69}" srcOrd="0" destOrd="0" presId="urn:microsoft.com/office/officeart/2005/8/layout/hList7"/>
    <dgm:cxn modelId="{1BD4E734-0AF1-469C-AFAA-5F6E111091EA}" type="presParOf" srcId="{14142C1E-0640-40A2-A5A2-C239F16B6F69}" destId="{34C15C96-203C-4A6D-B53A-C3D3CD642D4F}" srcOrd="0" destOrd="0" presId="urn:microsoft.com/office/officeart/2005/8/layout/hList7"/>
    <dgm:cxn modelId="{096A3DF2-A910-4A11-AC52-04EFF9BFBBA2}" type="presParOf" srcId="{14142C1E-0640-40A2-A5A2-C239F16B6F69}" destId="{16DBC76D-7A50-4C70-805E-8175FE5EB205}" srcOrd="1" destOrd="0" presId="urn:microsoft.com/office/officeart/2005/8/layout/hList7"/>
    <dgm:cxn modelId="{2B1CBF07-3A2A-4F62-B556-93C16C948FE4}" type="presParOf" srcId="{14142C1E-0640-40A2-A5A2-C239F16B6F69}" destId="{5B416222-19D9-4C44-B48D-0B9ADC9B055B}" srcOrd="2" destOrd="0" presId="urn:microsoft.com/office/officeart/2005/8/layout/hList7"/>
    <dgm:cxn modelId="{DDCA74E6-4E3F-4EFB-BAEC-E86B215B184F}" type="presParOf" srcId="{14142C1E-0640-40A2-A5A2-C239F16B6F69}" destId="{9093334B-3F6A-45B9-82C2-C5586E55D8E6}" srcOrd="3" destOrd="0" presId="urn:microsoft.com/office/officeart/2005/8/layout/hList7"/>
    <dgm:cxn modelId="{C82D5A10-5D24-49BF-A1F9-0850BE693C49}" type="presParOf" srcId="{622B3305-C3B1-4E75-BBFC-E7532936150E}" destId="{E8A9E07D-B47A-4347-8E4E-4FD90349FECF}" srcOrd="1" destOrd="0" presId="urn:microsoft.com/office/officeart/2005/8/layout/hList7"/>
    <dgm:cxn modelId="{A4B98E28-5558-46C3-8D4A-90842337B6CC}" type="presParOf" srcId="{622B3305-C3B1-4E75-BBFC-E7532936150E}" destId="{82827B4D-C11F-476B-8760-5D2C102B72B2}" srcOrd="2" destOrd="0" presId="urn:microsoft.com/office/officeart/2005/8/layout/hList7"/>
    <dgm:cxn modelId="{F6A6B0D7-A31B-4DE8-B458-B96C23EC9319}" type="presParOf" srcId="{82827B4D-C11F-476B-8760-5D2C102B72B2}" destId="{BB663497-0D1E-4557-AE49-953903605F42}" srcOrd="0" destOrd="0" presId="urn:microsoft.com/office/officeart/2005/8/layout/hList7"/>
    <dgm:cxn modelId="{8A5E22BB-80DD-481F-A454-511508BED8E9}" type="presParOf" srcId="{82827B4D-C11F-476B-8760-5D2C102B72B2}" destId="{4A48AFD2-7984-497F-A4FF-F25292EDC2F7}" srcOrd="1" destOrd="0" presId="urn:microsoft.com/office/officeart/2005/8/layout/hList7"/>
    <dgm:cxn modelId="{DA9EDB5F-F9B7-4ECA-9A2B-078EEEB72CEB}" type="presParOf" srcId="{82827B4D-C11F-476B-8760-5D2C102B72B2}" destId="{D14785DB-83AC-44B6-A26C-ABCB4DA2081B}" srcOrd="2" destOrd="0" presId="urn:microsoft.com/office/officeart/2005/8/layout/hList7"/>
    <dgm:cxn modelId="{9423F374-D49B-46DB-8889-D2A354F9909B}" type="presParOf" srcId="{82827B4D-C11F-476B-8760-5D2C102B72B2}" destId="{E94B27C7-D97E-4E65-9257-65BBB86F4CB0}" srcOrd="3" destOrd="0" presId="urn:microsoft.com/office/officeart/2005/8/layout/hList7"/>
    <dgm:cxn modelId="{E187BC1F-EA50-4682-A7F4-FCDECFEA16E0}" type="presParOf" srcId="{622B3305-C3B1-4E75-BBFC-E7532936150E}" destId="{90B6E55F-4DF0-48A4-BB65-E193014D0AEC}" srcOrd="3" destOrd="0" presId="urn:microsoft.com/office/officeart/2005/8/layout/hList7"/>
    <dgm:cxn modelId="{2C5E1A8C-A719-488A-A13A-EF9844E6F22A}" type="presParOf" srcId="{622B3305-C3B1-4E75-BBFC-E7532936150E}" destId="{A53EC53B-5C11-428D-9048-FCA2AF78CF19}" srcOrd="4" destOrd="0" presId="urn:microsoft.com/office/officeart/2005/8/layout/hList7"/>
    <dgm:cxn modelId="{D368CBD8-828E-400B-9E6A-FECF0519EBDF}" type="presParOf" srcId="{A53EC53B-5C11-428D-9048-FCA2AF78CF19}" destId="{69625C3D-7BD8-4BCE-ADFD-2F00DD382FEC}" srcOrd="0" destOrd="0" presId="urn:microsoft.com/office/officeart/2005/8/layout/hList7"/>
    <dgm:cxn modelId="{60FF2BEE-5DC8-42CB-BC5A-965510581644}" type="presParOf" srcId="{A53EC53B-5C11-428D-9048-FCA2AF78CF19}" destId="{2EC77F16-A18F-44AB-BB15-2B4961BB8168}" srcOrd="1" destOrd="0" presId="urn:microsoft.com/office/officeart/2005/8/layout/hList7"/>
    <dgm:cxn modelId="{CE13DA73-2BB7-4887-8E91-34B298DEAC4D}" type="presParOf" srcId="{A53EC53B-5C11-428D-9048-FCA2AF78CF19}" destId="{D1306C4B-2E36-4604-BF83-672B00D81B2E}" srcOrd="2" destOrd="0" presId="urn:microsoft.com/office/officeart/2005/8/layout/hList7"/>
    <dgm:cxn modelId="{CD139B91-162E-4645-86E4-8682A548CCA9}" type="presParOf" srcId="{A53EC53B-5C11-428D-9048-FCA2AF78CF19}" destId="{2194EEBE-FB2C-43B1-845A-293B09512DF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DBF321-CECC-4796-BD76-5F5F7071405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CB1120-CCFD-471D-A0D3-C4E0BDB0ACC4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или сохранение на прежнем уровне доли потребителей, удовлетворенных качеством оказываемых услуг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A85CBD-440D-4C96-94A2-2B2BF6BB172C}" type="parTrans" cxnId="{2453AF99-37DE-445B-8BE1-10612A7FD26F}">
      <dgm:prSet/>
      <dgm:spPr/>
      <dgm:t>
        <a:bodyPr/>
        <a:lstStyle/>
        <a:p>
          <a:endParaRPr lang="ru-RU"/>
        </a:p>
      </dgm:t>
    </dgm:pt>
    <dgm:pt modelId="{D962D6E1-11E8-4CD5-B713-DFCF1B33B501}" type="sibTrans" cxnId="{2453AF99-37DE-445B-8BE1-10612A7FD26F}">
      <dgm:prSet/>
      <dgm:spPr/>
      <dgm:t>
        <a:bodyPr/>
        <a:lstStyle/>
        <a:p>
          <a:endParaRPr lang="ru-RU"/>
        </a:p>
      </dgm:t>
    </dgm:pt>
    <dgm:pt modelId="{A44003F1-399B-4707-ACF0-022BE52A5273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потребителей на оказание некачественных услуг нашедших подтверждение по результатам проверки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B0D69-E3EB-449F-AF6B-52226958C9BE}" type="parTrans" cxnId="{A67579A3-6A0A-4704-8FB7-7AE117031DDF}">
      <dgm:prSet/>
      <dgm:spPr/>
      <dgm:t>
        <a:bodyPr/>
        <a:lstStyle/>
        <a:p>
          <a:endParaRPr lang="ru-RU"/>
        </a:p>
      </dgm:t>
    </dgm:pt>
    <dgm:pt modelId="{41A2126A-45C6-4C2E-9B59-F0228BECE785}" type="sibTrans" cxnId="{A67579A3-6A0A-4704-8FB7-7AE117031DDF}">
      <dgm:prSet/>
      <dgm:spPr/>
      <dgm:t>
        <a:bodyPr/>
        <a:lstStyle/>
        <a:p>
          <a:endParaRPr lang="ru-RU"/>
        </a:p>
      </dgm:t>
    </dgm:pt>
    <dgm:pt modelId="{AC538AAF-6F77-4DE0-8BAB-04103114C03C}">
      <dgm:prSet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на отказ в подключении к услугам или предоставлении технических условий нашедших подтверждение по результатам проверки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CE86D-2306-406E-AD5D-1797B72E3701}" type="parTrans" cxnId="{D8C3B162-5D13-41B6-A03F-DDC708CF2432}">
      <dgm:prSet/>
      <dgm:spPr/>
      <dgm:t>
        <a:bodyPr/>
        <a:lstStyle/>
        <a:p>
          <a:endParaRPr lang="ru-RU"/>
        </a:p>
      </dgm:t>
    </dgm:pt>
    <dgm:pt modelId="{57D050AC-ACBA-46F9-A52B-99D849331874}" type="sibTrans" cxnId="{D8C3B162-5D13-41B6-A03F-DDC708CF2432}">
      <dgm:prSet/>
      <dgm:spPr/>
      <dgm:t>
        <a:bodyPr/>
        <a:lstStyle/>
        <a:p>
          <a:endParaRPr lang="ru-RU"/>
        </a:p>
      </dgm:t>
    </dgm:pt>
    <dgm:pt modelId="{6B3B68B0-16C2-4E1C-B347-B65DD2C7071B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на отказ в подключении к услугам или предоставлении технических условий по результатам проверки не выявлено.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CD248B-3A10-4155-9215-5DDFB4B6DCFF}" type="parTrans" cxnId="{0D97059F-82CD-496D-9974-FA7F6BBBD302}">
      <dgm:prSet/>
      <dgm:spPr/>
      <dgm:t>
        <a:bodyPr/>
        <a:lstStyle/>
        <a:p>
          <a:endParaRPr lang="ru-RU"/>
        </a:p>
      </dgm:t>
    </dgm:pt>
    <dgm:pt modelId="{2DD33474-AFF6-40C7-8204-057E825097ED}" type="sibTrans" cxnId="{0D97059F-82CD-496D-9974-FA7F6BBBD302}">
      <dgm:prSet/>
      <dgm:spPr/>
      <dgm:t>
        <a:bodyPr/>
        <a:lstStyle/>
        <a:p>
          <a:endParaRPr lang="ru-RU"/>
        </a:p>
      </dgm:t>
    </dgm:pt>
    <dgm:pt modelId="{E6885EAE-7E6A-4AF6-BFCC-3D9B53B70B6F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992E4-1624-4458-9023-CFB12886BF55}" type="parTrans" cxnId="{D9B840D4-FB7C-4D72-9EC8-8E4C6F37B559}">
      <dgm:prSet/>
      <dgm:spPr/>
      <dgm:t>
        <a:bodyPr/>
        <a:lstStyle/>
        <a:p>
          <a:endParaRPr lang="ru-RU"/>
        </a:p>
      </dgm:t>
    </dgm:pt>
    <dgm:pt modelId="{96D350B8-A4C1-4427-9B57-418FD520E984}" type="sibTrans" cxnId="{D9B840D4-FB7C-4D72-9EC8-8E4C6F37B559}">
      <dgm:prSet/>
      <dgm:spPr/>
      <dgm:t>
        <a:bodyPr/>
        <a:lstStyle/>
        <a:p>
          <a:endParaRPr lang="ru-RU"/>
        </a:p>
      </dgm:t>
    </dgm:pt>
    <dgm:pt modelId="{5C109D69-C374-4B0F-BB5E-B7FC74B55404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5C422-5D45-40C2-B22C-D030C8DFCD8E}" type="parTrans" cxnId="{0A0380A1-B07B-419D-8849-93E68D6AA89A}">
      <dgm:prSet/>
      <dgm:spPr/>
      <dgm:t>
        <a:bodyPr/>
        <a:lstStyle/>
        <a:p>
          <a:endParaRPr lang="ru-RU"/>
        </a:p>
      </dgm:t>
    </dgm:pt>
    <dgm:pt modelId="{BAD5BA72-05FF-41A6-A7A8-6344A39C0B7F}" type="sibTrans" cxnId="{0A0380A1-B07B-419D-8849-93E68D6AA89A}">
      <dgm:prSet/>
      <dgm:spPr/>
      <dgm:t>
        <a:bodyPr/>
        <a:lstStyle/>
        <a:p>
          <a:endParaRPr lang="ru-RU"/>
        </a:p>
      </dgm:t>
    </dgm:pt>
    <dgm:pt modelId="{3EF21102-B131-4774-9274-76E9846FADAB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потребителей на оказание некачественных услуг по результатам проверки не выявлено.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9333C-8C3B-407D-B148-B56F9E5916AD}" type="parTrans" cxnId="{1E5AE425-07E4-4C99-939E-63F798D04323}">
      <dgm:prSet/>
      <dgm:spPr/>
      <dgm:t>
        <a:bodyPr/>
        <a:lstStyle/>
        <a:p>
          <a:endParaRPr lang="ru-RU"/>
        </a:p>
      </dgm:t>
    </dgm:pt>
    <dgm:pt modelId="{6A14091F-F488-4C33-AEDB-889770CA767B}" type="sibTrans" cxnId="{1E5AE425-07E4-4C99-939E-63F798D04323}">
      <dgm:prSet/>
      <dgm:spPr/>
      <dgm:t>
        <a:bodyPr/>
        <a:lstStyle/>
        <a:p>
          <a:endParaRPr lang="ru-RU"/>
        </a:p>
      </dgm:t>
    </dgm:pt>
    <dgm:pt modelId="{994A9240-F147-492C-BB7F-31FE92344380}">
      <dgm:prSet phldrT="[Текст]" custT="1"/>
      <dgm:spPr/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8ABAB-323A-41B0-9672-1568FB205DAA}" type="parTrans" cxnId="{6E6EB855-FFD5-45CD-A18C-E3F321876D24}">
      <dgm:prSet/>
      <dgm:spPr/>
      <dgm:t>
        <a:bodyPr/>
        <a:lstStyle/>
        <a:p>
          <a:endParaRPr lang="ru-RU"/>
        </a:p>
      </dgm:t>
    </dgm:pt>
    <dgm:pt modelId="{5E62561A-CDE0-414A-BEBE-6F1D232DF78A}" type="sibTrans" cxnId="{6E6EB855-FFD5-45CD-A18C-E3F321876D24}">
      <dgm:prSet/>
      <dgm:spPr/>
      <dgm:t>
        <a:bodyPr/>
        <a:lstStyle/>
        <a:p>
          <a:endParaRPr lang="ru-RU"/>
        </a:p>
      </dgm:t>
    </dgm:pt>
    <dgm:pt modelId="{D417DA9D-3606-440E-9D53-61C21282CC2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ТОО 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Атамекен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Экспертиза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провела анкетирование потребителей тепловой энергии АО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 ТЭЦ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на основании опроса исходит вывод, что потребители удовлетворены качеством потребляемой продукции.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A508E6-0CFC-4CE7-AAAF-2646ED04DAEB}" type="sibTrans" cxnId="{EEC69579-3746-4827-8F32-DAA80747BBC3}">
      <dgm:prSet/>
      <dgm:spPr/>
      <dgm:t>
        <a:bodyPr/>
        <a:lstStyle/>
        <a:p>
          <a:endParaRPr lang="ru-RU"/>
        </a:p>
      </dgm:t>
    </dgm:pt>
    <dgm:pt modelId="{A95AFDB4-A7F3-4FD5-8637-DC9ADEA4DAA8}" type="parTrans" cxnId="{EEC69579-3746-4827-8F32-DAA80747BBC3}">
      <dgm:prSet/>
      <dgm:spPr/>
      <dgm:t>
        <a:bodyPr/>
        <a:lstStyle/>
        <a:p>
          <a:endParaRPr lang="ru-RU"/>
        </a:p>
      </dgm:t>
    </dgm:pt>
    <dgm:pt modelId="{6591D570-CD72-4635-8392-93DBB750A66E}" type="pres">
      <dgm:prSet presAssocID="{14DBF321-CECC-4796-BD76-5F5F7071405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A6C965-D076-48DC-972D-B3E3FDACC35D}" type="pres">
      <dgm:prSet presAssocID="{4ECB1120-CCFD-471D-A0D3-C4E0BDB0ACC4}" presName="linNode" presStyleCnt="0"/>
      <dgm:spPr/>
    </dgm:pt>
    <dgm:pt modelId="{665FA7F5-D21E-4F20-98EB-D7A1CFE6DA4D}" type="pres">
      <dgm:prSet presAssocID="{4ECB1120-CCFD-471D-A0D3-C4E0BDB0ACC4}" presName="parentShp" presStyleLbl="node1" presStyleIdx="0" presStyleCnt="3" custScaleX="97539" custScaleY="104870" custLinFactNeighborX="-17370" custLinFactNeighborY="11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39537-290B-4C01-B268-C434CB69519C}" type="pres">
      <dgm:prSet presAssocID="{4ECB1120-CCFD-471D-A0D3-C4E0BDB0ACC4}" presName="childShp" presStyleLbl="bgAccFollowNode1" presStyleIdx="0" presStyleCnt="3" custScaleX="105971" custScaleY="109337" custLinFactNeighborX="-526" custLinFactNeighborY="10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FCF65-C499-4095-8596-070CDEDF16D4}" type="pres">
      <dgm:prSet presAssocID="{D962D6E1-11E8-4CD5-B713-DFCF1B33B501}" presName="spacing" presStyleCnt="0"/>
      <dgm:spPr/>
    </dgm:pt>
    <dgm:pt modelId="{D8AB80F7-7DA1-4929-ACC1-B2FE92398DFE}" type="pres">
      <dgm:prSet presAssocID="{A44003F1-399B-4707-ACF0-022BE52A5273}" presName="linNode" presStyleCnt="0"/>
      <dgm:spPr/>
    </dgm:pt>
    <dgm:pt modelId="{DA2A0897-F301-4435-9B5A-64931C02F6BC}" type="pres">
      <dgm:prSet presAssocID="{A44003F1-399B-4707-ACF0-022BE52A5273}" presName="parentShp" presStyleLbl="node1" presStyleIdx="1" presStyleCnt="3" custScaleX="138943" custScaleY="101580" custLinFactNeighborX="-439" custLinFactNeighborY="-1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09D967-9DD9-436D-8096-0CACAE486B01}" type="pres">
      <dgm:prSet presAssocID="{A44003F1-399B-4707-ACF0-022BE52A5273}" presName="childShp" presStyleLbl="bgAccFollowNode1" presStyleIdx="1" presStyleCnt="3" custScaleX="85760" custScaleY="98648" custLinFactNeighborX="644" custLinFactNeighborY="-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4DF8E5-CBC9-46A8-9C25-A3E71775ADCB}" type="pres">
      <dgm:prSet presAssocID="{41A2126A-45C6-4C2E-9B59-F0228BECE785}" presName="spacing" presStyleCnt="0"/>
      <dgm:spPr/>
    </dgm:pt>
    <dgm:pt modelId="{DC862F03-91C2-4500-8937-EF8D8A8223FE}" type="pres">
      <dgm:prSet presAssocID="{AC538AAF-6F77-4DE0-8BAB-04103114C03C}" presName="linNode" presStyleCnt="0"/>
      <dgm:spPr/>
    </dgm:pt>
    <dgm:pt modelId="{A45ECFE3-1593-43AB-84AC-CB0A2797ACDD}" type="pres">
      <dgm:prSet presAssocID="{AC538AAF-6F77-4DE0-8BAB-04103114C03C}" presName="parentShp" presStyleLbl="node1" presStyleIdx="2" presStyleCnt="3" custScaleX="170397" custScaleY="100337" custLinFactNeighborX="-19292" custLinFactNeighborY="-8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63CCB-0A63-4173-A22C-359503D41B34}" type="pres">
      <dgm:prSet presAssocID="{AC538AAF-6F77-4DE0-8BAB-04103114C03C}" presName="childShp" presStyleLbl="bgAccFollowNode1" presStyleIdx="2" presStyleCnt="3" custScaleX="76528" custLinFactNeighborX="-2115" custLinFactNeighborY="-7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3B162-5D13-41B6-A03F-DDC708CF2432}" srcId="{14DBF321-CECC-4796-BD76-5F5F70714059}" destId="{AC538AAF-6F77-4DE0-8BAB-04103114C03C}" srcOrd="2" destOrd="0" parTransId="{F8FCE86D-2306-406E-AD5D-1797B72E3701}" sibTransId="{57D050AC-ACBA-46F9-A52B-99D849331874}"/>
    <dgm:cxn modelId="{EEC69579-3746-4827-8F32-DAA80747BBC3}" srcId="{4ECB1120-CCFD-471D-A0D3-C4E0BDB0ACC4}" destId="{D417DA9D-3606-440E-9D53-61C21282CC23}" srcOrd="1" destOrd="0" parTransId="{A95AFDB4-A7F3-4FD5-8637-DC9ADEA4DAA8}" sibTransId="{5CA508E6-0CFC-4CE7-AAAF-2646ED04DAEB}"/>
    <dgm:cxn modelId="{1E5AE425-07E4-4C99-939E-63F798D04323}" srcId="{A44003F1-399B-4707-ACF0-022BE52A5273}" destId="{3EF21102-B131-4774-9274-76E9846FADAB}" srcOrd="1" destOrd="0" parTransId="{8169333C-8C3B-407D-B148-B56F9E5916AD}" sibTransId="{6A14091F-F488-4C33-AEDB-889770CA767B}"/>
    <dgm:cxn modelId="{0D97059F-82CD-496D-9974-FA7F6BBBD302}" srcId="{AC538AAF-6F77-4DE0-8BAB-04103114C03C}" destId="{6B3B68B0-16C2-4E1C-B347-B65DD2C7071B}" srcOrd="0" destOrd="0" parTransId="{66CD248B-3A10-4155-9215-5DDFB4B6DCFF}" sibTransId="{2DD33474-AFF6-40C7-8204-057E825097ED}"/>
    <dgm:cxn modelId="{A67579A3-6A0A-4704-8FB7-7AE117031DDF}" srcId="{14DBF321-CECC-4796-BD76-5F5F70714059}" destId="{A44003F1-399B-4707-ACF0-022BE52A5273}" srcOrd="1" destOrd="0" parTransId="{DFEB0D69-E3EB-449F-AF6B-52226958C9BE}" sibTransId="{41A2126A-45C6-4C2E-9B59-F0228BECE785}"/>
    <dgm:cxn modelId="{AE5529EE-1FDC-492E-A822-87BD2802CE8B}" type="presOf" srcId="{3EF21102-B131-4774-9274-76E9846FADAB}" destId="{7709D967-9DD9-436D-8096-0CACAE486B01}" srcOrd="0" destOrd="1" presId="urn:microsoft.com/office/officeart/2005/8/layout/vList6"/>
    <dgm:cxn modelId="{17C8302F-4459-4283-9DE0-E6EEAB056AC0}" type="presOf" srcId="{AC538AAF-6F77-4DE0-8BAB-04103114C03C}" destId="{A45ECFE3-1593-43AB-84AC-CB0A2797ACDD}" srcOrd="0" destOrd="0" presId="urn:microsoft.com/office/officeart/2005/8/layout/vList6"/>
    <dgm:cxn modelId="{6E6EB855-FFD5-45CD-A18C-E3F321876D24}" srcId="{A44003F1-399B-4707-ACF0-022BE52A5273}" destId="{994A9240-F147-492C-BB7F-31FE92344380}" srcOrd="0" destOrd="0" parTransId="{1D88ABAB-323A-41B0-9672-1568FB205DAA}" sibTransId="{5E62561A-CDE0-414A-BEBE-6F1D232DF78A}"/>
    <dgm:cxn modelId="{0A0380A1-B07B-419D-8849-93E68D6AA89A}" srcId="{A44003F1-399B-4707-ACF0-022BE52A5273}" destId="{5C109D69-C374-4B0F-BB5E-B7FC74B55404}" srcOrd="2" destOrd="0" parTransId="{2B45C422-5D45-40C2-B22C-D030C8DFCD8E}" sibTransId="{BAD5BA72-05FF-41A6-A7A8-6344A39C0B7F}"/>
    <dgm:cxn modelId="{4698CD1C-9C86-4D57-A9A5-0250761A4092}" type="presOf" srcId="{14DBF321-CECC-4796-BD76-5F5F70714059}" destId="{6591D570-CD72-4635-8392-93DBB750A66E}" srcOrd="0" destOrd="0" presId="urn:microsoft.com/office/officeart/2005/8/layout/vList6"/>
    <dgm:cxn modelId="{003C3FF1-3336-4C0F-A5B8-0580B6D315EB}" type="presOf" srcId="{5C109D69-C374-4B0F-BB5E-B7FC74B55404}" destId="{7709D967-9DD9-436D-8096-0CACAE486B01}" srcOrd="0" destOrd="2" presId="urn:microsoft.com/office/officeart/2005/8/layout/vList6"/>
    <dgm:cxn modelId="{5B5340EE-7CB1-4BDA-A2BB-14E747BA1B92}" type="presOf" srcId="{6B3B68B0-16C2-4E1C-B347-B65DD2C7071B}" destId="{3E163CCB-0A63-4173-A22C-359503D41B34}" srcOrd="0" destOrd="0" presId="urn:microsoft.com/office/officeart/2005/8/layout/vList6"/>
    <dgm:cxn modelId="{2453AF99-37DE-445B-8BE1-10612A7FD26F}" srcId="{14DBF321-CECC-4796-BD76-5F5F70714059}" destId="{4ECB1120-CCFD-471D-A0D3-C4E0BDB0ACC4}" srcOrd="0" destOrd="0" parTransId="{4AA85CBD-440D-4C96-94A2-2B2BF6BB172C}" sibTransId="{D962D6E1-11E8-4CD5-B713-DFCF1B33B501}"/>
    <dgm:cxn modelId="{0C2080F4-C260-4490-B4A3-4ECFE9C992F5}" type="presOf" srcId="{994A9240-F147-492C-BB7F-31FE92344380}" destId="{7709D967-9DD9-436D-8096-0CACAE486B01}" srcOrd="0" destOrd="0" presId="urn:microsoft.com/office/officeart/2005/8/layout/vList6"/>
    <dgm:cxn modelId="{CD69E5C4-B9F8-48EC-BC24-ED6DA02661F7}" type="presOf" srcId="{E6885EAE-7E6A-4AF6-BFCC-3D9B53B70B6F}" destId="{94039537-290B-4C01-B268-C434CB69519C}" srcOrd="0" destOrd="0" presId="urn:microsoft.com/office/officeart/2005/8/layout/vList6"/>
    <dgm:cxn modelId="{0099530D-6ADE-4D92-9836-EE6EE94661B9}" type="presOf" srcId="{A44003F1-399B-4707-ACF0-022BE52A5273}" destId="{DA2A0897-F301-4435-9B5A-64931C02F6BC}" srcOrd="0" destOrd="0" presId="urn:microsoft.com/office/officeart/2005/8/layout/vList6"/>
    <dgm:cxn modelId="{D9B840D4-FB7C-4D72-9EC8-8E4C6F37B559}" srcId="{4ECB1120-CCFD-471D-A0D3-C4E0BDB0ACC4}" destId="{E6885EAE-7E6A-4AF6-BFCC-3D9B53B70B6F}" srcOrd="0" destOrd="0" parTransId="{85B992E4-1624-4458-9023-CFB12886BF55}" sibTransId="{96D350B8-A4C1-4427-9B57-418FD520E984}"/>
    <dgm:cxn modelId="{715B5387-772B-4E7E-842B-492F5D418C72}" type="presOf" srcId="{D417DA9D-3606-440E-9D53-61C21282CC23}" destId="{94039537-290B-4C01-B268-C434CB69519C}" srcOrd="0" destOrd="1" presId="urn:microsoft.com/office/officeart/2005/8/layout/vList6"/>
    <dgm:cxn modelId="{6EA571E2-822F-407B-9761-36F01F9154A8}" type="presOf" srcId="{4ECB1120-CCFD-471D-A0D3-C4E0BDB0ACC4}" destId="{665FA7F5-D21E-4F20-98EB-D7A1CFE6DA4D}" srcOrd="0" destOrd="0" presId="urn:microsoft.com/office/officeart/2005/8/layout/vList6"/>
    <dgm:cxn modelId="{0A9CE1F5-F7E9-4ABF-8A17-4B7AFFFD0E6A}" type="presParOf" srcId="{6591D570-CD72-4635-8392-93DBB750A66E}" destId="{53A6C965-D076-48DC-972D-B3E3FDACC35D}" srcOrd="0" destOrd="0" presId="urn:microsoft.com/office/officeart/2005/8/layout/vList6"/>
    <dgm:cxn modelId="{B88845FC-DBEF-4D09-9272-3C00D1D0F3E9}" type="presParOf" srcId="{53A6C965-D076-48DC-972D-B3E3FDACC35D}" destId="{665FA7F5-D21E-4F20-98EB-D7A1CFE6DA4D}" srcOrd="0" destOrd="0" presId="urn:microsoft.com/office/officeart/2005/8/layout/vList6"/>
    <dgm:cxn modelId="{EF00FCF3-8C9A-4782-88C3-B5909DB72230}" type="presParOf" srcId="{53A6C965-D076-48DC-972D-B3E3FDACC35D}" destId="{94039537-290B-4C01-B268-C434CB69519C}" srcOrd="1" destOrd="0" presId="urn:microsoft.com/office/officeart/2005/8/layout/vList6"/>
    <dgm:cxn modelId="{784B3B2D-D719-48CA-A1C5-AE5A01A07EA4}" type="presParOf" srcId="{6591D570-CD72-4635-8392-93DBB750A66E}" destId="{B57FCF65-C499-4095-8596-070CDEDF16D4}" srcOrd="1" destOrd="0" presId="urn:microsoft.com/office/officeart/2005/8/layout/vList6"/>
    <dgm:cxn modelId="{E034C779-DC3A-4674-96E9-E6F16934B2F4}" type="presParOf" srcId="{6591D570-CD72-4635-8392-93DBB750A66E}" destId="{D8AB80F7-7DA1-4929-ACC1-B2FE92398DFE}" srcOrd="2" destOrd="0" presId="urn:microsoft.com/office/officeart/2005/8/layout/vList6"/>
    <dgm:cxn modelId="{AE2FAA42-F9A2-41F6-97FF-DCFEDBD7C48A}" type="presParOf" srcId="{D8AB80F7-7DA1-4929-ACC1-B2FE92398DFE}" destId="{DA2A0897-F301-4435-9B5A-64931C02F6BC}" srcOrd="0" destOrd="0" presId="urn:microsoft.com/office/officeart/2005/8/layout/vList6"/>
    <dgm:cxn modelId="{4CF5ABC7-7A39-425C-AC59-B604227DC968}" type="presParOf" srcId="{D8AB80F7-7DA1-4929-ACC1-B2FE92398DFE}" destId="{7709D967-9DD9-436D-8096-0CACAE486B01}" srcOrd="1" destOrd="0" presId="urn:microsoft.com/office/officeart/2005/8/layout/vList6"/>
    <dgm:cxn modelId="{2D0A01B3-A211-4AA7-A2E9-87E1B08DE0E1}" type="presParOf" srcId="{6591D570-CD72-4635-8392-93DBB750A66E}" destId="{484DF8E5-CBC9-46A8-9C25-A3E71775ADCB}" srcOrd="3" destOrd="0" presId="urn:microsoft.com/office/officeart/2005/8/layout/vList6"/>
    <dgm:cxn modelId="{C75589BE-1758-45C1-92F0-5A75A3CD3946}" type="presParOf" srcId="{6591D570-CD72-4635-8392-93DBB750A66E}" destId="{DC862F03-91C2-4500-8937-EF8D8A8223FE}" srcOrd="4" destOrd="0" presId="urn:microsoft.com/office/officeart/2005/8/layout/vList6"/>
    <dgm:cxn modelId="{837AACAE-EC74-4051-8CDB-501E1BBA038B}" type="presParOf" srcId="{DC862F03-91C2-4500-8937-EF8D8A8223FE}" destId="{A45ECFE3-1593-43AB-84AC-CB0A2797ACDD}" srcOrd="0" destOrd="0" presId="urn:microsoft.com/office/officeart/2005/8/layout/vList6"/>
    <dgm:cxn modelId="{F41B124C-C1C3-4D07-A286-280A7858E06D}" type="presParOf" srcId="{DC862F03-91C2-4500-8937-EF8D8A8223FE}" destId="{3E163CCB-0A63-4173-A22C-359503D41B3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01E87-AFD6-42A9-93D2-C3486E95539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2248D1-35A7-4714-B6F9-07E5BD2BCEE3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фактов не предоставления (отключения) регулируемых коммунальных услуг продолжительностью более трех дней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339FC-99C8-422B-9417-1E04C6A9DE79}" type="parTrans" cxnId="{0F5E23B0-357F-45E6-B9B4-B70EF49C7CB9}">
      <dgm:prSet/>
      <dgm:spPr/>
      <dgm:t>
        <a:bodyPr/>
        <a:lstStyle/>
        <a:p>
          <a:endParaRPr lang="ru-RU"/>
        </a:p>
      </dgm:t>
    </dgm:pt>
    <dgm:pt modelId="{9E6CF052-4A36-484F-AD11-FCD2C6ED83E0}" type="sibTrans" cxnId="{0F5E23B0-357F-45E6-B9B4-B70EF49C7CB9}">
      <dgm:prSet/>
      <dgm:spPr/>
      <dgm:t>
        <a:bodyPr/>
        <a:lstStyle/>
        <a:p>
          <a:endParaRPr lang="ru-RU"/>
        </a:p>
      </dgm:t>
    </dgm:pt>
    <dgm:pt modelId="{97495ED9-0EA3-4723-B537-174209200F46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изношенности основных средств на 2 и более %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98A14-FA59-42BF-B12C-19930ABBB98F}" type="parTrans" cxnId="{F2C98294-C0DA-4C2B-9B7E-76FC31C93198}">
      <dgm:prSet/>
      <dgm:spPr/>
      <dgm:t>
        <a:bodyPr/>
        <a:lstStyle/>
        <a:p>
          <a:endParaRPr lang="ru-RU"/>
        </a:p>
      </dgm:t>
    </dgm:pt>
    <dgm:pt modelId="{D4D67231-63ED-441F-AA52-816128C820D4}" type="sibTrans" cxnId="{F2C98294-C0DA-4C2B-9B7E-76FC31C93198}">
      <dgm:prSet/>
      <dgm:spPr/>
      <dgm:t>
        <a:bodyPr/>
        <a:lstStyle/>
        <a:p>
          <a:endParaRPr lang="ru-RU"/>
        </a:p>
      </dgm:t>
    </dgm:pt>
    <dgm:pt modelId="{07C7CC53-5EE5-4309-8D13-0732BA5483CE}">
      <dgm:prSet phldrT="[Текст]" custT="1"/>
      <dgm:spPr/>
      <dgm:t>
        <a:bodyPr anchor="ctr" anchorCtr="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Станция является субъектом естественных монополий по услуге производство тепловой энергии и единственным теплоисточником города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производство регулируемой услуги в паре и горячей воде предоставляется бесперебойно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5D7DD2-FF9B-4FAE-8E6E-699FFF8F9B7E}" type="parTrans" cxnId="{A6BEDC34-8052-4C6B-813B-3571AF5F2DE5}">
      <dgm:prSet/>
      <dgm:spPr/>
      <dgm:t>
        <a:bodyPr/>
        <a:lstStyle/>
        <a:p>
          <a:endParaRPr lang="ru-RU"/>
        </a:p>
      </dgm:t>
    </dgm:pt>
    <dgm:pt modelId="{0B47276B-643D-41AC-8703-3897A6F7C7AE}" type="sibTrans" cxnId="{A6BEDC34-8052-4C6B-813B-3571AF5F2DE5}">
      <dgm:prSet/>
      <dgm:spPr/>
      <dgm:t>
        <a:bodyPr/>
        <a:lstStyle/>
        <a:p>
          <a:endParaRPr lang="ru-RU"/>
        </a:p>
      </dgm:t>
    </dgm:pt>
    <dgm:pt modelId="{2B22810A-CACC-4EF5-B585-DD53A9FAE45F}">
      <dgm:prSet phldrT="[Текст]" custT="1"/>
      <dgm:spPr/>
      <dgm:t>
        <a:bodyPr anchor="ctr" anchorCtr="0"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 износа в 2022 г.  как и в 2021 г. остался без изменений и составил 41,54%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CDBDE-4D88-4304-BE8D-97F58F0345E9}" type="sibTrans" cxnId="{9C57B985-B03E-40D0-893B-E3AC297F08C3}">
      <dgm:prSet/>
      <dgm:spPr/>
      <dgm:t>
        <a:bodyPr/>
        <a:lstStyle/>
        <a:p>
          <a:endParaRPr lang="ru-RU"/>
        </a:p>
      </dgm:t>
    </dgm:pt>
    <dgm:pt modelId="{1B1F86C6-6411-4752-ABCD-48BD403E4566}" type="parTrans" cxnId="{9C57B985-B03E-40D0-893B-E3AC297F08C3}">
      <dgm:prSet/>
      <dgm:spPr/>
      <dgm:t>
        <a:bodyPr/>
        <a:lstStyle/>
        <a:p>
          <a:endParaRPr lang="ru-RU"/>
        </a:p>
      </dgm:t>
    </dgm:pt>
    <dgm:pt modelId="{5CD95FD6-80A6-4E79-BC50-FF606CBF6D1C}" type="pres">
      <dgm:prSet presAssocID="{5EF01E87-AFD6-42A9-93D2-C3486E95539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BF4BEF9-E1E0-4FBA-9F05-1A077CF08325}" type="pres">
      <dgm:prSet presAssocID="{692248D1-35A7-4714-B6F9-07E5BD2BCEE3}" presName="linNode" presStyleCnt="0"/>
      <dgm:spPr/>
    </dgm:pt>
    <dgm:pt modelId="{8F6D56EE-E71A-4032-A9BB-5433484FB208}" type="pres">
      <dgm:prSet presAssocID="{692248D1-35A7-4714-B6F9-07E5BD2BCEE3}" presName="parentShp" presStyleLbl="node1" presStyleIdx="0" presStyleCnt="2" custScaleX="99823" custScaleY="88443" custLinFactNeighborX="-2114" custLinFactNeighborY="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B5A4B-89FC-4EFD-B0EF-807B9150CC60}" type="pres">
      <dgm:prSet presAssocID="{692248D1-35A7-4714-B6F9-07E5BD2BCEE3}" presName="childShp" presStyleLbl="bgAccFollowNode1" presStyleIdx="0" presStyleCnt="2" custScaleX="99526" custScaleY="109283" custLinFactNeighborX="-46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3C127-295E-4774-9CA1-CEE8609FB80D}" type="pres">
      <dgm:prSet presAssocID="{9E6CF052-4A36-484F-AD11-FCD2C6ED83E0}" presName="spacing" presStyleCnt="0"/>
      <dgm:spPr/>
    </dgm:pt>
    <dgm:pt modelId="{F2F6ECE9-7022-48A4-8399-3238D1FCA4D4}" type="pres">
      <dgm:prSet presAssocID="{97495ED9-0EA3-4723-B537-174209200F46}" presName="linNode" presStyleCnt="0"/>
      <dgm:spPr/>
    </dgm:pt>
    <dgm:pt modelId="{56BCB759-9131-4087-BF10-213FF2FFBA72}" type="pres">
      <dgm:prSet presAssocID="{97495ED9-0EA3-4723-B537-174209200F46}" presName="parentShp" presStyleLbl="node1" presStyleIdx="1" presStyleCnt="2" custScaleX="99740" custScaleY="82413" custLinFactNeighborX="-3037" custLinFactNeighborY="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77352-6B90-44B5-8008-F847F5306C39}" type="pres">
      <dgm:prSet presAssocID="{97495ED9-0EA3-4723-B537-174209200F46}" presName="childShp" presStyleLbl="bgAccFollowNode1" presStyleIdx="1" presStyleCnt="2" custScaleX="103480" custScaleY="97267" custLinFactNeighborX="-1605" custLinFactNeighborY="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EDC34-8052-4C6B-813B-3571AF5F2DE5}" srcId="{692248D1-35A7-4714-B6F9-07E5BD2BCEE3}" destId="{07C7CC53-5EE5-4309-8D13-0732BA5483CE}" srcOrd="0" destOrd="0" parTransId="{3E5D7DD2-FF9B-4FAE-8E6E-699FFF8F9B7E}" sibTransId="{0B47276B-643D-41AC-8703-3897A6F7C7AE}"/>
    <dgm:cxn modelId="{CE36C895-0190-4267-8C65-C28DD40B99AD}" type="presOf" srcId="{5EF01E87-AFD6-42A9-93D2-C3486E955398}" destId="{5CD95FD6-80A6-4E79-BC50-FF606CBF6D1C}" srcOrd="0" destOrd="0" presId="urn:microsoft.com/office/officeart/2005/8/layout/vList6"/>
    <dgm:cxn modelId="{9C57B985-B03E-40D0-893B-E3AC297F08C3}" srcId="{97495ED9-0EA3-4723-B537-174209200F46}" destId="{2B22810A-CACC-4EF5-B585-DD53A9FAE45F}" srcOrd="0" destOrd="0" parTransId="{1B1F86C6-6411-4752-ABCD-48BD403E4566}" sibTransId="{AF3CDBDE-4D88-4304-BE8D-97F58F0345E9}"/>
    <dgm:cxn modelId="{33EAE46E-E0E8-4021-8881-B99DC4DE4CCB}" type="presOf" srcId="{97495ED9-0EA3-4723-B537-174209200F46}" destId="{56BCB759-9131-4087-BF10-213FF2FFBA72}" srcOrd="0" destOrd="0" presId="urn:microsoft.com/office/officeart/2005/8/layout/vList6"/>
    <dgm:cxn modelId="{0F5E23B0-357F-45E6-B9B4-B70EF49C7CB9}" srcId="{5EF01E87-AFD6-42A9-93D2-C3486E955398}" destId="{692248D1-35A7-4714-B6F9-07E5BD2BCEE3}" srcOrd="0" destOrd="0" parTransId="{1A8339FC-99C8-422B-9417-1E04C6A9DE79}" sibTransId="{9E6CF052-4A36-484F-AD11-FCD2C6ED83E0}"/>
    <dgm:cxn modelId="{9A50C3CA-26AA-42AA-AE66-610E45395FC0}" type="presOf" srcId="{07C7CC53-5EE5-4309-8D13-0732BA5483CE}" destId="{B58B5A4B-89FC-4EFD-B0EF-807B9150CC60}" srcOrd="0" destOrd="0" presId="urn:microsoft.com/office/officeart/2005/8/layout/vList6"/>
    <dgm:cxn modelId="{16C07B22-99EB-4C7D-B75E-90055D08DF66}" type="presOf" srcId="{2B22810A-CACC-4EF5-B585-DD53A9FAE45F}" destId="{2DB77352-6B90-44B5-8008-F847F5306C39}" srcOrd="0" destOrd="0" presId="urn:microsoft.com/office/officeart/2005/8/layout/vList6"/>
    <dgm:cxn modelId="{5FC5A244-BBB1-49C6-BB17-161A8C603D48}" type="presOf" srcId="{692248D1-35A7-4714-B6F9-07E5BD2BCEE3}" destId="{8F6D56EE-E71A-4032-A9BB-5433484FB208}" srcOrd="0" destOrd="0" presId="urn:microsoft.com/office/officeart/2005/8/layout/vList6"/>
    <dgm:cxn modelId="{F2C98294-C0DA-4C2B-9B7E-76FC31C93198}" srcId="{5EF01E87-AFD6-42A9-93D2-C3486E955398}" destId="{97495ED9-0EA3-4723-B537-174209200F46}" srcOrd="1" destOrd="0" parTransId="{03298A14-FA59-42BF-B12C-19930ABBB98F}" sibTransId="{D4D67231-63ED-441F-AA52-816128C820D4}"/>
    <dgm:cxn modelId="{C7695605-5A7C-44DE-883D-8487BEEAB8FC}" type="presParOf" srcId="{5CD95FD6-80A6-4E79-BC50-FF606CBF6D1C}" destId="{2BF4BEF9-E1E0-4FBA-9F05-1A077CF08325}" srcOrd="0" destOrd="0" presId="urn:microsoft.com/office/officeart/2005/8/layout/vList6"/>
    <dgm:cxn modelId="{960562E3-F406-4E56-A108-EC13048BB273}" type="presParOf" srcId="{2BF4BEF9-E1E0-4FBA-9F05-1A077CF08325}" destId="{8F6D56EE-E71A-4032-A9BB-5433484FB208}" srcOrd="0" destOrd="0" presId="urn:microsoft.com/office/officeart/2005/8/layout/vList6"/>
    <dgm:cxn modelId="{6EBCA14F-B4DA-4916-93DC-B5FF655A231F}" type="presParOf" srcId="{2BF4BEF9-E1E0-4FBA-9F05-1A077CF08325}" destId="{B58B5A4B-89FC-4EFD-B0EF-807B9150CC60}" srcOrd="1" destOrd="0" presId="urn:microsoft.com/office/officeart/2005/8/layout/vList6"/>
    <dgm:cxn modelId="{8F23CCF9-AD94-4585-962A-F3FCAF6396CD}" type="presParOf" srcId="{5CD95FD6-80A6-4E79-BC50-FF606CBF6D1C}" destId="{9363C127-295E-4774-9CA1-CEE8609FB80D}" srcOrd="1" destOrd="0" presId="urn:microsoft.com/office/officeart/2005/8/layout/vList6"/>
    <dgm:cxn modelId="{E0778503-46C5-434A-9CB7-96E98E7BE230}" type="presParOf" srcId="{5CD95FD6-80A6-4E79-BC50-FF606CBF6D1C}" destId="{F2F6ECE9-7022-48A4-8399-3238D1FCA4D4}" srcOrd="2" destOrd="0" presId="urn:microsoft.com/office/officeart/2005/8/layout/vList6"/>
    <dgm:cxn modelId="{ADCEECF8-1F3A-4C64-82ED-50DA3E100E01}" type="presParOf" srcId="{F2F6ECE9-7022-48A4-8399-3238D1FCA4D4}" destId="{56BCB759-9131-4087-BF10-213FF2FFBA72}" srcOrd="0" destOrd="0" presId="urn:microsoft.com/office/officeart/2005/8/layout/vList6"/>
    <dgm:cxn modelId="{4A2089FA-6E83-459D-86A9-CF9BC92C667E}" type="presParOf" srcId="{F2F6ECE9-7022-48A4-8399-3238D1FCA4D4}" destId="{2DB77352-6B90-44B5-8008-F847F5306C3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DA60A5-24B5-41AB-9EDC-9CC3196DB3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F511C-FFE3-4F0A-BC42-86B011318091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удельной величины расхода энергетических ресурсов на производство регулируемых услуг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57622-BF95-42DB-887B-AD5E201D3114}" type="parTrans" cxnId="{1A6887E4-7EBF-4AE6-9CE2-B54FAEFE0245}">
      <dgm:prSet/>
      <dgm:spPr/>
      <dgm:t>
        <a:bodyPr/>
        <a:lstStyle/>
        <a:p>
          <a:endParaRPr lang="ru-RU"/>
        </a:p>
      </dgm:t>
    </dgm:pt>
    <dgm:pt modelId="{0A8274F4-0D0B-436B-BE81-B64C834B56E2}" type="sibTrans" cxnId="{1A6887E4-7EBF-4AE6-9CE2-B54FAEFE0245}">
      <dgm:prSet/>
      <dgm:spPr/>
      <dgm:t>
        <a:bodyPr/>
        <a:lstStyle/>
        <a:p>
          <a:endParaRPr lang="ru-RU"/>
        </a:p>
      </dgm:t>
    </dgm:pt>
    <dgm:pt modelId="{D84062E6-59BF-459C-A42A-0734A6A4C757}">
      <dgm:prSet phldrT="[Текст]"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или сохранение на прежнем уровне собираемости платежей с потребителей за оказанные регулируемые услуги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005239-F031-4153-9AD9-2B25D6AFBC70}" type="parTrans" cxnId="{00D91F5C-2FF4-4FD9-8279-48C7E562D4AE}">
      <dgm:prSet/>
      <dgm:spPr/>
      <dgm:t>
        <a:bodyPr/>
        <a:lstStyle/>
        <a:p>
          <a:endParaRPr lang="ru-RU"/>
        </a:p>
      </dgm:t>
    </dgm:pt>
    <dgm:pt modelId="{DD11574C-A7B5-448A-A209-F50A512E152C}" type="sibTrans" cxnId="{00D91F5C-2FF4-4FD9-8279-48C7E562D4AE}">
      <dgm:prSet/>
      <dgm:spPr/>
      <dgm:t>
        <a:bodyPr/>
        <a:lstStyle/>
        <a:p>
          <a:endParaRPr lang="ru-RU"/>
        </a:p>
      </dgm:t>
    </dgm:pt>
    <dgm:pt modelId="{AC5979C7-23A5-4EB7-A553-18C6E7B66C31}">
      <dgm:prSet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нормативных технических потерь на уровень, утвержденный ведомством уполномоченного органа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0718A-7D6C-4AC4-873E-A210AC984EC5}" type="parTrans" cxnId="{533D8090-61EF-4CF2-9F73-99B78F7BE616}">
      <dgm:prSet/>
      <dgm:spPr/>
      <dgm:t>
        <a:bodyPr/>
        <a:lstStyle/>
        <a:p>
          <a:endParaRPr lang="ru-RU"/>
        </a:p>
      </dgm:t>
    </dgm:pt>
    <dgm:pt modelId="{6DB036BA-F477-4BDA-A7F2-CE4A672B06BE}" type="sibTrans" cxnId="{533D8090-61EF-4CF2-9F73-99B78F7BE616}">
      <dgm:prSet/>
      <dgm:spPr/>
      <dgm:t>
        <a:bodyPr/>
        <a:lstStyle/>
        <a:p>
          <a:endParaRPr lang="ru-RU"/>
        </a:p>
      </dgm:t>
    </dgm:pt>
    <dgm:pt modelId="{56F844D3-AE2E-489F-9780-82257D3E258C}">
      <dgm:prSet custT="1"/>
      <dgm:spPr/>
      <dgm:t>
        <a:bodyPr/>
        <a:lstStyle/>
        <a:p>
          <a:pPr algn="l"/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  <a:r>
            <a:rPr lang="ru-RU" sz="14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(повышение класса </a:t>
          </a:r>
          <a:r>
            <a:rPr lang="ru-RU" sz="1400" b="0" i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административных и производственных зданий)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3ECD1-F850-441A-B2B7-5B3F24EC3440}" type="parTrans" cxnId="{0D5C23A6-04E2-4F92-852D-7390C2DB3753}">
      <dgm:prSet/>
      <dgm:spPr/>
      <dgm:t>
        <a:bodyPr/>
        <a:lstStyle/>
        <a:p>
          <a:endParaRPr lang="ru-RU"/>
        </a:p>
      </dgm:t>
    </dgm:pt>
    <dgm:pt modelId="{03C0A1D1-09C1-4A76-B88B-ACABD0F0121B}" type="sibTrans" cxnId="{0D5C23A6-04E2-4F92-852D-7390C2DB3753}">
      <dgm:prSet/>
      <dgm:spPr/>
      <dgm:t>
        <a:bodyPr/>
        <a:lstStyle/>
        <a:p>
          <a:endParaRPr lang="ru-RU"/>
        </a:p>
      </dgm:t>
    </dgm:pt>
    <dgm:pt modelId="{35EF0B28-496E-4DBD-AD8B-DF01445569A4}">
      <dgm:prSet custT="1"/>
      <dgm:spPr/>
      <dgm:t>
        <a:bodyPr anchor="ctr" anchorCtr="0"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пункту 2) статьи 5 «Правил определения и пересмотра классов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зданий, строений, сооружений», станция произвела строительство или расширение существующих зданий, строений, сооружений, то есть согласно утвержденной инвестиционной программе станция начала строительство ГТУ мощностью 57МВт с котлом утилизатором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E233D-E24F-4D35-88A9-2A582BC133FA}" type="parTrans" cxnId="{73B06C39-D854-4B88-BFE2-6945C6DA3F40}">
      <dgm:prSet/>
      <dgm:spPr/>
      <dgm:t>
        <a:bodyPr/>
        <a:lstStyle/>
        <a:p>
          <a:endParaRPr lang="ru-RU"/>
        </a:p>
      </dgm:t>
    </dgm:pt>
    <dgm:pt modelId="{0220B70D-233D-4D50-BEA7-40C0EA8CC83B}" type="sibTrans" cxnId="{73B06C39-D854-4B88-BFE2-6945C6DA3F40}">
      <dgm:prSet/>
      <dgm:spPr/>
      <dgm:t>
        <a:bodyPr/>
        <a:lstStyle/>
        <a:p>
          <a:endParaRPr lang="ru-RU"/>
        </a:p>
      </dgm:t>
    </dgm:pt>
    <dgm:pt modelId="{7D94B9CA-BA34-4DAE-88B2-A054CF716A23}">
      <dgm:prSet phldrT="[Текст]" custT="1"/>
      <dgm:spPr/>
      <dgm:t>
        <a:bodyPr anchor="ctr" anchorCtr="0"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27145-8DB9-48A2-B75D-12DFD68D6427}" type="parTrans" cxnId="{E76B2862-3513-45DE-B5F3-E14320B9B084}">
      <dgm:prSet/>
      <dgm:spPr/>
      <dgm:t>
        <a:bodyPr/>
        <a:lstStyle/>
        <a:p>
          <a:endParaRPr lang="ru-RU"/>
        </a:p>
      </dgm:t>
    </dgm:pt>
    <dgm:pt modelId="{DA2D3EDC-65A4-460A-B557-1126DBEA2D2C}" type="sibTrans" cxnId="{E76B2862-3513-45DE-B5F3-E14320B9B084}">
      <dgm:prSet/>
      <dgm:spPr/>
      <dgm:t>
        <a:bodyPr/>
        <a:lstStyle/>
        <a:p>
          <a:endParaRPr lang="ru-RU"/>
        </a:p>
      </dgm:t>
    </dgm:pt>
    <dgm:pt modelId="{9A0BF8BC-B55F-49D2-A5B9-0DD2C7DF8738}">
      <dgm:prSet custT="1"/>
      <dgm:spPr/>
      <dgm:t>
        <a:bodyPr anchor="ctr" anchorCtr="0"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 технические потери, утвержденные в тарифной смете составляют 1 920 Гкал или 0,13% фактические потери в 2022 году составили 1 844 Гкал или 0,10% от выработки тепловой энергии.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C48F2-7B13-407B-B715-DA9FDD92F1ED}" type="parTrans" cxnId="{70276ABC-1951-4B92-8043-F150D8535BDD}">
      <dgm:prSet/>
      <dgm:spPr/>
      <dgm:t>
        <a:bodyPr/>
        <a:lstStyle/>
        <a:p>
          <a:endParaRPr lang="ru-RU"/>
        </a:p>
      </dgm:t>
    </dgm:pt>
    <dgm:pt modelId="{7EFB46B9-1602-407A-BDCE-9AF8FDEE8A76}" type="sibTrans" cxnId="{70276ABC-1951-4B92-8043-F150D8535BDD}">
      <dgm:prSet/>
      <dgm:spPr/>
      <dgm:t>
        <a:bodyPr/>
        <a:lstStyle/>
        <a:p>
          <a:endParaRPr lang="ru-RU"/>
        </a:p>
      </dgm:t>
    </dgm:pt>
    <dgm:pt modelId="{82C872D2-7EE9-4601-A243-C0D05C64E96F}">
      <dgm:prSet phldrT="[Текст]" custT="1"/>
      <dgm:spPr/>
      <dgm:t>
        <a:bodyPr anchor="ctr" anchorCtr="0"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Удельные расходы условного топлива на отпуск тепловой энергии утверждены в размере 178 кг/Гкал, в 2022 году расходы 177,3 кг/Гкал наблюдается снижение на 0,7 кг/Гкал или 1% по сравнению с  утвержденным показателем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1CC7D-E355-44C0-85D1-71FBEBB06D2D}" type="parTrans" cxnId="{277CB317-4C98-4BD0-B553-1BCFE22519BE}">
      <dgm:prSet/>
      <dgm:spPr/>
      <dgm:t>
        <a:bodyPr/>
        <a:lstStyle/>
        <a:p>
          <a:endParaRPr lang="ru-RU"/>
        </a:p>
      </dgm:t>
    </dgm:pt>
    <dgm:pt modelId="{76556806-2ADD-4929-969D-A357F8D62D6A}" type="sibTrans" cxnId="{277CB317-4C98-4BD0-B553-1BCFE22519BE}">
      <dgm:prSet/>
      <dgm:spPr/>
      <dgm:t>
        <a:bodyPr/>
        <a:lstStyle/>
        <a:p>
          <a:endParaRPr lang="ru-RU"/>
        </a:p>
      </dgm:t>
    </dgm:pt>
    <dgm:pt modelId="{604A1A2A-E00E-4AE8-A958-6487FA24B346}">
      <dgm:prSet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собираемость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платежей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2022 г. увеличилась по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сравнению с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предыдущим годом на 15% из-за погашения просроченной дебиторской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задолженности основного потребителя тепловой энергии АО "Aqtobe su-energy group",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также на показатель роста повлияло снижение дохода в связи с вводом ВКТ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97D3AB-5EA0-48D9-934F-9DDDB637B138}" type="parTrans" cxnId="{E850F843-F13B-4AEB-A926-B65058B806A1}">
      <dgm:prSet/>
      <dgm:spPr/>
      <dgm:t>
        <a:bodyPr/>
        <a:lstStyle/>
        <a:p>
          <a:endParaRPr lang="ru-RU"/>
        </a:p>
      </dgm:t>
    </dgm:pt>
    <dgm:pt modelId="{7C99F431-0ABD-433F-B288-0E61CE6D8F8F}" type="sibTrans" cxnId="{E850F843-F13B-4AEB-A926-B65058B806A1}">
      <dgm:prSet/>
      <dgm:spPr/>
      <dgm:t>
        <a:bodyPr/>
        <a:lstStyle/>
        <a:p>
          <a:endParaRPr lang="ru-RU"/>
        </a:p>
      </dgm:t>
    </dgm:pt>
    <dgm:pt modelId="{7E5D9A92-2150-4CD9-A76F-5147C3CA40B2}" type="pres">
      <dgm:prSet presAssocID="{17DA60A5-24B5-41AB-9EDC-9CC3196DB3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BF4758-7AE0-4F3D-94F1-18B05C6642FD}" type="pres">
      <dgm:prSet presAssocID="{224F511C-FFE3-4F0A-BC42-86B011318091}" presName="linNode" presStyleCnt="0"/>
      <dgm:spPr/>
    </dgm:pt>
    <dgm:pt modelId="{B8FB25FE-B59A-43CF-97BD-FBE29A1A0723}" type="pres">
      <dgm:prSet presAssocID="{224F511C-FFE3-4F0A-BC42-86B011318091}" presName="parentShp" presStyleLbl="node1" presStyleIdx="0" presStyleCnt="4" custScaleX="104002" custScaleY="190384" custLinFactNeighborX="-1369" custLinFactNeighborY="27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7D34E-3B64-4088-B638-A0827D7B2207}" type="pres">
      <dgm:prSet presAssocID="{224F511C-FFE3-4F0A-BC42-86B011318091}" presName="childShp" presStyleLbl="bgAccFollowNode1" presStyleIdx="0" presStyleCnt="4" custScaleX="99577" custScaleY="193691" custLinFactNeighborX="-483" custLinFactNeighborY="18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B367E-8A12-475F-90DA-C05ACF8B4B6F}" type="pres">
      <dgm:prSet presAssocID="{0A8274F4-0D0B-436B-BE81-B64C834B56E2}" presName="spacing" presStyleCnt="0"/>
      <dgm:spPr/>
    </dgm:pt>
    <dgm:pt modelId="{9BAB8A1C-C539-4135-84B9-12F4F47AD11A}" type="pres">
      <dgm:prSet presAssocID="{AC5979C7-23A5-4EB7-A553-18C6E7B66C31}" presName="linNode" presStyleCnt="0"/>
      <dgm:spPr/>
    </dgm:pt>
    <dgm:pt modelId="{ECA8F2B1-DF34-40CE-9F2C-DEC8E0DC9115}" type="pres">
      <dgm:prSet presAssocID="{AC5979C7-23A5-4EB7-A553-18C6E7B66C31}" presName="parentShp" presStyleLbl="node1" presStyleIdx="1" presStyleCnt="4" custScaleX="102051" custScaleY="195565" custLinFactNeighborX="-205" custLinFactNeighborY="34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E614D-0F4A-4324-B9A5-C39BCC0C055B}" type="pres">
      <dgm:prSet presAssocID="{AC5979C7-23A5-4EB7-A553-18C6E7B66C31}" presName="childShp" presStyleLbl="bgAccFollowNode1" presStyleIdx="1" presStyleCnt="4" custScaleX="100549" custScaleY="211766" custLinFactNeighborX="310" custLinFactNeighborY="27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29AAB-4933-4599-8F26-A23069C6330C}" type="pres">
      <dgm:prSet presAssocID="{6DB036BA-F477-4BDA-A7F2-CE4A672B06BE}" presName="spacing" presStyleCnt="0"/>
      <dgm:spPr/>
    </dgm:pt>
    <dgm:pt modelId="{3D7A359F-4893-4BC5-87C8-6133AE7013FA}" type="pres">
      <dgm:prSet presAssocID="{56F844D3-AE2E-489F-9780-82257D3E258C}" presName="linNode" presStyleCnt="0"/>
      <dgm:spPr/>
    </dgm:pt>
    <dgm:pt modelId="{013B07B4-DF4A-4507-8176-2A004C455396}" type="pres">
      <dgm:prSet presAssocID="{56F844D3-AE2E-489F-9780-82257D3E258C}" presName="parentShp" presStyleLbl="node1" presStyleIdx="2" presStyleCnt="4" custScaleX="102194" custScaleY="258763" custLinFactNeighborX="-25" custLinFactNeighborY="2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0C86A-B79B-4336-AF2D-750100E230E3}" type="pres">
      <dgm:prSet presAssocID="{56F844D3-AE2E-489F-9780-82257D3E258C}" presName="childShp" presStyleLbl="bgAccFollowNode1" presStyleIdx="2" presStyleCnt="4" custScaleX="99573" custScaleY="328249" custLinFactNeighborX="-972" custLinFactNeighborY="2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DE19-059F-4500-8314-C693BDBA47CA}" type="pres">
      <dgm:prSet presAssocID="{03C0A1D1-09C1-4A76-B88B-ACABD0F0121B}" presName="spacing" presStyleCnt="0"/>
      <dgm:spPr/>
    </dgm:pt>
    <dgm:pt modelId="{048FA413-8574-4C4F-8325-CC1F5DE21271}" type="pres">
      <dgm:prSet presAssocID="{D84062E6-59BF-459C-A42A-0734A6A4C757}" presName="linNode" presStyleCnt="0"/>
      <dgm:spPr/>
    </dgm:pt>
    <dgm:pt modelId="{8A053453-F6B3-475A-ABCB-4E43BFF0A481}" type="pres">
      <dgm:prSet presAssocID="{D84062E6-59BF-459C-A42A-0734A6A4C757}" presName="parentShp" presStyleLbl="node1" presStyleIdx="3" presStyleCnt="4" custScaleX="100594" custScaleY="285859" custLinFactNeighborX="-202" custLinFactNeighborY="-22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4C4B-D217-4F73-83D5-698B7AEAB641}" type="pres">
      <dgm:prSet presAssocID="{D84062E6-59BF-459C-A42A-0734A6A4C757}" presName="childShp" presStyleLbl="bgAccFollowNode1" presStyleIdx="3" presStyleCnt="4" custScaleX="101774" custScaleY="361743" custLinFactNeighborX="833" custLinFactNeighborY="-27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9677BB-541D-41F6-B14B-095BB4004AFB}" type="presOf" srcId="{17DA60A5-24B5-41AB-9EDC-9CC3196DB379}" destId="{7E5D9A92-2150-4CD9-A76F-5147C3CA40B2}" srcOrd="0" destOrd="0" presId="urn:microsoft.com/office/officeart/2005/8/layout/vList6"/>
    <dgm:cxn modelId="{B3D3C994-FE68-4D5C-A085-132AEB41E2EF}" type="presOf" srcId="{82C872D2-7EE9-4601-A243-C0D05C64E96F}" destId="{F4C7D34E-3B64-4088-B638-A0827D7B2207}" srcOrd="0" destOrd="0" presId="urn:microsoft.com/office/officeart/2005/8/layout/vList6"/>
    <dgm:cxn modelId="{A7F71AA2-B2C9-49B6-ACAD-76213FAFA556}" type="presOf" srcId="{224F511C-FFE3-4F0A-BC42-86B011318091}" destId="{B8FB25FE-B59A-43CF-97BD-FBE29A1A0723}" srcOrd="0" destOrd="0" presId="urn:microsoft.com/office/officeart/2005/8/layout/vList6"/>
    <dgm:cxn modelId="{277CB317-4C98-4BD0-B553-1BCFE22519BE}" srcId="{224F511C-FFE3-4F0A-BC42-86B011318091}" destId="{82C872D2-7EE9-4601-A243-C0D05C64E96F}" srcOrd="0" destOrd="0" parTransId="{C5D1CC7D-E355-44C0-85D1-71FBEBB06D2D}" sibTransId="{76556806-2ADD-4929-969D-A357F8D62D6A}"/>
    <dgm:cxn modelId="{00D91F5C-2FF4-4FD9-8279-48C7E562D4AE}" srcId="{17DA60A5-24B5-41AB-9EDC-9CC3196DB379}" destId="{D84062E6-59BF-459C-A42A-0734A6A4C757}" srcOrd="3" destOrd="0" parTransId="{39005239-F031-4153-9AD9-2B25D6AFBC70}" sibTransId="{DD11574C-A7B5-448A-A209-F50A512E152C}"/>
    <dgm:cxn modelId="{0B14A353-3DFC-4C77-9A1B-39C61CDFDF4C}" type="presOf" srcId="{AC5979C7-23A5-4EB7-A553-18C6E7B66C31}" destId="{ECA8F2B1-DF34-40CE-9F2C-DEC8E0DC9115}" srcOrd="0" destOrd="0" presId="urn:microsoft.com/office/officeart/2005/8/layout/vList6"/>
    <dgm:cxn modelId="{57D88E2D-3D0D-49D5-8329-DA440729F27B}" type="presOf" srcId="{56F844D3-AE2E-489F-9780-82257D3E258C}" destId="{013B07B4-DF4A-4507-8176-2A004C455396}" srcOrd="0" destOrd="0" presId="urn:microsoft.com/office/officeart/2005/8/layout/vList6"/>
    <dgm:cxn modelId="{7D9143E6-55A2-4611-B9B7-4F79118C5BB5}" type="presOf" srcId="{35EF0B28-496E-4DBD-AD8B-DF01445569A4}" destId="{A2C0C86A-B79B-4336-AF2D-750100E230E3}" srcOrd="0" destOrd="0" presId="urn:microsoft.com/office/officeart/2005/8/layout/vList6"/>
    <dgm:cxn modelId="{E76B2862-3513-45DE-B5F3-E14320B9B084}" srcId="{D84062E6-59BF-459C-A42A-0734A6A4C757}" destId="{7D94B9CA-BA34-4DAE-88B2-A054CF716A23}" srcOrd="0" destOrd="0" parTransId="{5EE27145-8DB9-48A2-B75D-12DFD68D6427}" sibTransId="{DA2D3EDC-65A4-460A-B557-1126DBEA2D2C}"/>
    <dgm:cxn modelId="{E850F843-F13B-4AEB-A926-B65058B806A1}" srcId="{D84062E6-59BF-459C-A42A-0734A6A4C757}" destId="{604A1A2A-E00E-4AE8-A958-6487FA24B346}" srcOrd="1" destOrd="0" parTransId="{8797D3AB-5EA0-48D9-934F-9DDDB637B138}" sibTransId="{7C99F431-0ABD-433F-B288-0E61CE6D8F8F}"/>
    <dgm:cxn modelId="{533D8090-61EF-4CF2-9F73-99B78F7BE616}" srcId="{17DA60A5-24B5-41AB-9EDC-9CC3196DB379}" destId="{AC5979C7-23A5-4EB7-A553-18C6E7B66C31}" srcOrd="1" destOrd="0" parTransId="{EFE0718A-7D6C-4AC4-873E-A210AC984EC5}" sibTransId="{6DB036BA-F477-4BDA-A7F2-CE4A672B06BE}"/>
    <dgm:cxn modelId="{2AB73B8B-F799-4152-9FB6-B17F4FF6C8B2}" type="presOf" srcId="{604A1A2A-E00E-4AE8-A958-6487FA24B346}" destId="{B1674C4B-D217-4F73-83D5-698B7AEAB641}" srcOrd="0" destOrd="1" presId="urn:microsoft.com/office/officeart/2005/8/layout/vList6"/>
    <dgm:cxn modelId="{70276ABC-1951-4B92-8043-F150D8535BDD}" srcId="{AC5979C7-23A5-4EB7-A553-18C6E7B66C31}" destId="{9A0BF8BC-B55F-49D2-A5B9-0DD2C7DF8738}" srcOrd="0" destOrd="0" parTransId="{384C48F2-7B13-407B-B715-DA9FDD92F1ED}" sibTransId="{7EFB46B9-1602-407A-BDCE-9AF8FDEE8A76}"/>
    <dgm:cxn modelId="{66F15138-2B80-4F0B-9F1A-7D980EA81B91}" type="presOf" srcId="{9A0BF8BC-B55F-49D2-A5B9-0DD2C7DF8738}" destId="{360E614D-0F4A-4324-B9A5-C39BCC0C055B}" srcOrd="0" destOrd="0" presId="urn:microsoft.com/office/officeart/2005/8/layout/vList6"/>
    <dgm:cxn modelId="{1A6887E4-7EBF-4AE6-9CE2-B54FAEFE0245}" srcId="{17DA60A5-24B5-41AB-9EDC-9CC3196DB379}" destId="{224F511C-FFE3-4F0A-BC42-86B011318091}" srcOrd="0" destOrd="0" parTransId="{43857622-BF95-42DB-887B-AD5E201D3114}" sibTransId="{0A8274F4-0D0B-436B-BE81-B64C834B56E2}"/>
    <dgm:cxn modelId="{4982371B-3895-4C31-8376-12CCC8AA34EC}" type="presOf" srcId="{7D94B9CA-BA34-4DAE-88B2-A054CF716A23}" destId="{B1674C4B-D217-4F73-83D5-698B7AEAB641}" srcOrd="0" destOrd="0" presId="urn:microsoft.com/office/officeart/2005/8/layout/vList6"/>
    <dgm:cxn modelId="{73B06C39-D854-4B88-BFE2-6945C6DA3F40}" srcId="{56F844D3-AE2E-489F-9780-82257D3E258C}" destId="{35EF0B28-496E-4DBD-AD8B-DF01445569A4}" srcOrd="0" destOrd="0" parTransId="{9FEE233D-E24F-4D35-88A9-2A582BC133FA}" sibTransId="{0220B70D-233D-4D50-BEA7-40C0EA8CC83B}"/>
    <dgm:cxn modelId="{CC84C3AE-E53E-4EFA-9A89-B12DE78CF2F1}" type="presOf" srcId="{D84062E6-59BF-459C-A42A-0734A6A4C757}" destId="{8A053453-F6B3-475A-ABCB-4E43BFF0A481}" srcOrd="0" destOrd="0" presId="urn:microsoft.com/office/officeart/2005/8/layout/vList6"/>
    <dgm:cxn modelId="{0D5C23A6-04E2-4F92-852D-7390C2DB3753}" srcId="{17DA60A5-24B5-41AB-9EDC-9CC3196DB379}" destId="{56F844D3-AE2E-489F-9780-82257D3E258C}" srcOrd="2" destOrd="0" parTransId="{E893ECD1-F850-441A-B2B7-5B3F24EC3440}" sibTransId="{03C0A1D1-09C1-4A76-B88B-ACABD0F0121B}"/>
    <dgm:cxn modelId="{016E97B7-6B4A-4591-B79E-DA0C6D515176}" type="presParOf" srcId="{7E5D9A92-2150-4CD9-A76F-5147C3CA40B2}" destId="{15BF4758-7AE0-4F3D-94F1-18B05C6642FD}" srcOrd="0" destOrd="0" presId="urn:microsoft.com/office/officeart/2005/8/layout/vList6"/>
    <dgm:cxn modelId="{DE5016AC-A356-4D9D-BE05-72BD28B7D8BB}" type="presParOf" srcId="{15BF4758-7AE0-4F3D-94F1-18B05C6642FD}" destId="{B8FB25FE-B59A-43CF-97BD-FBE29A1A0723}" srcOrd="0" destOrd="0" presId="urn:microsoft.com/office/officeart/2005/8/layout/vList6"/>
    <dgm:cxn modelId="{8934CA98-F438-46FF-B3D2-5AF0325A8F7F}" type="presParOf" srcId="{15BF4758-7AE0-4F3D-94F1-18B05C6642FD}" destId="{F4C7D34E-3B64-4088-B638-A0827D7B2207}" srcOrd="1" destOrd="0" presId="urn:microsoft.com/office/officeart/2005/8/layout/vList6"/>
    <dgm:cxn modelId="{627E76E4-CDEA-4BE5-ACCA-4EBAE6E85ABC}" type="presParOf" srcId="{7E5D9A92-2150-4CD9-A76F-5147C3CA40B2}" destId="{815B367E-8A12-475F-90DA-C05ACF8B4B6F}" srcOrd="1" destOrd="0" presId="urn:microsoft.com/office/officeart/2005/8/layout/vList6"/>
    <dgm:cxn modelId="{DE742BD3-600F-45AF-9AEC-7B1372448904}" type="presParOf" srcId="{7E5D9A92-2150-4CD9-A76F-5147C3CA40B2}" destId="{9BAB8A1C-C539-4135-84B9-12F4F47AD11A}" srcOrd="2" destOrd="0" presId="urn:microsoft.com/office/officeart/2005/8/layout/vList6"/>
    <dgm:cxn modelId="{FEA04DC6-337A-4BC3-84B2-D0E21B228214}" type="presParOf" srcId="{9BAB8A1C-C539-4135-84B9-12F4F47AD11A}" destId="{ECA8F2B1-DF34-40CE-9F2C-DEC8E0DC9115}" srcOrd="0" destOrd="0" presId="urn:microsoft.com/office/officeart/2005/8/layout/vList6"/>
    <dgm:cxn modelId="{3FF602EF-7F24-46B9-8682-9F9696C35046}" type="presParOf" srcId="{9BAB8A1C-C539-4135-84B9-12F4F47AD11A}" destId="{360E614D-0F4A-4324-B9A5-C39BCC0C055B}" srcOrd="1" destOrd="0" presId="urn:microsoft.com/office/officeart/2005/8/layout/vList6"/>
    <dgm:cxn modelId="{107A7D71-5650-44F7-8133-6C2AF95CBD04}" type="presParOf" srcId="{7E5D9A92-2150-4CD9-A76F-5147C3CA40B2}" destId="{A0429AAB-4933-4599-8F26-A23069C6330C}" srcOrd="3" destOrd="0" presId="urn:microsoft.com/office/officeart/2005/8/layout/vList6"/>
    <dgm:cxn modelId="{91F91EA9-131B-4223-8D4F-F289F0C3C09D}" type="presParOf" srcId="{7E5D9A92-2150-4CD9-A76F-5147C3CA40B2}" destId="{3D7A359F-4893-4BC5-87C8-6133AE7013FA}" srcOrd="4" destOrd="0" presId="urn:microsoft.com/office/officeart/2005/8/layout/vList6"/>
    <dgm:cxn modelId="{A0F2C748-1481-42A4-9A36-BB432139DAE1}" type="presParOf" srcId="{3D7A359F-4893-4BC5-87C8-6133AE7013FA}" destId="{013B07B4-DF4A-4507-8176-2A004C455396}" srcOrd="0" destOrd="0" presId="urn:microsoft.com/office/officeart/2005/8/layout/vList6"/>
    <dgm:cxn modelId="{E7C8265E-6EF8-4694-AA30-3818FB378798}" type="presParOf" srcId="{3D7A359F-4893-4BC5-87C8-6133AE7013FA}" destId="{A2C0C86A-B79B-4336-AF2D-750100E230E3}" srcOrd="1" destOrd="0" presId="urn:microsoft.com/office/officeart/2005/8/layout/vList6"/>
    <dgm:cxn modelId="{C2BBBB65-46E5-4DA8-AF41-234A9FC14669}" type="presParOf" srcId="{7E5D9A92-2150-4CD9-A76F-5147C3CA40B2}" destId="{2D03DE19-059F-4500-8314-C693BDBA47CA}" srcOrd="5" destOrd="0" presId="urn:microsoft.com/office/officeart/2005/8/layout/vList6"/>
    <dgm:cxn modelId="{68B15F9E-266A-427C-AC1F-57869A43C663}" type="presParOf" srcId="{7E5D9A92-2150-4CD9-A76F-5147C3CA40B2}" destId="{048FA413-8574-4C4F-8325-CC1F5DE21271}" srcOrd="6" destOrd="0" presId="urn:microsoft.com/office/officeart/2005/8/layout/vList6"/>
    <dgm:cxn modelId="{EE3B0AAD-4D53-4C70-A734-1B8FC40FB40C}" type="presParOf" srcId="{048FA413-8574-4C4F-8325-CC1F5DE21271}" destId="{8A053453-F6B3-475A-ABCB-4E43BFF0A481}" srcOrd="0" destOrd="0" presId="urn:microsoft.com/office/officeart/2005/8/layout/vList6"/>
    <dgm:cxn modelId="{9F859FD9-E6B4-4DEE-9271-813EF9621B82}" type="presParOf" srcId="{048FA413-8574-4C4F-8325-CC1F5DE21271}" destId="{B1674C4B-D217-4F73-83D5-698B7AEAB64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DA60A5-24B5-41AB-9EDC-9CC3196DB379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F511C-FFE3-4F0A-BC42-86B011318091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Качество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подача тепловой энергии соответствующие санитарным нормам, определяющим температуру воздуха в жилых помещениях - круглосуточно в течение отопительного сезона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57622-BF95-42DB-887B-AD5E201D3114}" type="parTrans" cxnId="{1A6887E4-7EBF-4AE6-9CE2-B54FAEFE0245}">
      <dgm:prSet/>
      <dgm:spPr/>
      <dgm:t>
        <a:bodyPr/>
        <a:lstStyle/>
        <a:p>
          <a:endParaRPr lang="ru-RU"/>
        </a:p>
      </dgm:t>
    </dgm:pt>
    <dgm:pt modelId="{0A8274F4-0D0B-436B-BE81-B64C834B56E2}" type="sibTrans" cxnId="{1A6887E4-7EBF-4AE6-9CE2-B54FAEFE0245}">
      <dgm:prSet/>
      <dgm:spPr/>
      <dgm:t>
        <a:bodyPr/>
        <a:lstStyle/>
        <a:p>
          <a:endParaRPr lang="ru-RU"/>
        </a:p>
      </dgm:t>
    </dgm:pt>
    <dgm:pt modelId="{56F844D3-AE2E-489F-9780-82257D3E258C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Эффективность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выполнение задаваемого тепловыми сетями температурного графика (для 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энергопроизводящих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станций и котельных)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93ECD1-F850-441A-B2B7-5B3F24EC3440}" type="parTrans" cxnId="{0D5C23A6-04E2-4F92-852D-7390C2DB3753}">
      <dgm:prSet/>
      <dgm:spPr/>
      <dgm:t>
        <a:bodyPr/>
        <a:lstStyle/>
        <a:p>
          <a:endParaRPr lang="ru-RU"/>
        </a:p>
      </dgm:t>
    </dgm:pt>
    <dgm:pt modelId="{03C0A1D1-09C1-4A76-B88B-ACABD0F0121B}" type="sibTrans" cxnId="{0D5C23A6-04E2-4F92-852D-7390C2DB3753}">
      <dgm:prSet/>
      <dgm:spPr/>
      <dgm:t>
        <a:bodyPr/>
        <a:lstStyle/>
        <a:p>
          <a:endParaRPr lang="ru-RU"/>
        </a:p>
      </dgm:t>
    </dgm:pt>
    <dgm:pt modelId="{08F84C51-F37D-4913-843F-3945DE0505DB}">
      <dgm:prSet phldrT="[Текст]" custT="1"/>
      <dgm:spPr/>
      <dgm:t>
        <a:bodyPr anchor="ctr" anchorCtr="0"/>
        <a:lstStyle/>
        <a:p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Согласно п. 579 параграфа 19 «Правил технической эксплуатации электрических станций и сетей» №247 от 30.03.2015 г.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14067E-6356-4583-AC66-80590B2C8CD2}" type="parTrans" cxnId="{6B72CE83-5F94-407B-959A-BCA94B75F810}">
      <dgm:prSet/>
      <dgm:spPr/>
      <dgm:t>
        <a:bodyPr/>
        <a:lstStyle/>
        <a:p>
          <a:endParaRPr lang="ru-RU"/>
        </a:p>
      </dgm:t>
    </dgm:pt>
    <dgm:pt modelId="{5BFA3B56-5A0B-40FA-BCA3-C6374EBAEEEE}" type="sibTrans" cxnId="{6B72CE83-5F94-407B-959A-BCA94B75F810}">
      <dgm:prSet/>
      <dgm:spPr/>
      <dgm:t>
        <a:bodyPr/>
        <a:lstStyle/>
        <a:p>
          <a:endParaRPr lang="ru-RU"/>
        </a:p>
      </dgm:t>
    </dgm:pt>
    <dgm:pt modelId="{35EF0B28-496E-4DBD-AD8B-DF01445569A4}">
      <dgm:prSet custT="1"/>
      <dgm:spPr/>
      <dgm:t>
        <a:bodyPr anchor="ctr" anchorCtr="0"/>
        <a:lstStyle/>
        <a:p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Ежегодно в начале отопительного года подписывается и в последующем придерживается утвержденный 3 сторонами температурный график и режимная карта (Заместитель 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акима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г.Актобе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, АО «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ТЭЦ», потребитель АО «</a:t>
          </a:r>
          <a:r>
            <a:rPr lang="en-US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Aqtobe</a:t>
          </a:r>
          <a:r>
            <a:rPr lang="en-US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en-US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su</a:t>
          </a:r>
          <a:r>
            <a:rPr lang="en-US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-energy group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»).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EE233D-E24F-4D35-88A9-2A582BC133FA}" type="parTrans" cxnId="{73B06C39-D854-4B88-BFE2-6945C6DA3F40}">
      <dgm:prSet/>
      <dgm:spPr/>
      <dgm:t>
        <a:bodyPr/>
        <a:lstStyle/>
        <a:p>
          <a:endParaRPr lang="ru-RU"/>
        </a:p>
      </dgm:t>
    </dgm:pt>
    <dgm:pt modelId="{0220B70D-233D-4D50-BEA7-40C0EA8CC83B}" type="sibTrans" cxnId="{73B06C39-D854-4B88-BFE2-6945C6DA3F40}">
      <dgm:prSet/>
      <dgm:spPr/>
      <dgm:t>
        <a:bodyPr/>
        <a:lstStyle/>
        <a:p>
          <a:endParaRPr lang="ru-RU"/>
        </a:p>
      </dgm:t>
    </dgm:pt>
    <dgm:pt modelId="{9A0BF8BC-B55F-49D2-A5B9-0DD2C7DF8738}">
      <dgm:prSet custT="1"/>
      <dgm:spPr/>
      <dgm:t>
        <a:bodyPr anchor="ctr" anchorCtr="0"/>
        <a:lstStyle/>
        <a:p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Основными направлениями деятельности АО «</a:t>
          </a:r>
          <a:r>
            <a:rPr lang="ru-RU" sz="14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 является производство качественной тепловой и электрической  энергии согласно МС ИСО 9001:2015.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4C48F2-7B13-407B-B715-DA9FDD92F1ED}" type="parTrans" cxnId="{70276ABC-1951-4B92-8043-F150D8535BDD}">
      <dgm:prSet/>
      <dgm:spPr/>
      <dgm:t>
        <a:bodyPr/>
        <a:lstStyle/>
        <a:p>
          <a:endParaRPr lang="ru-RU"/>
        </a:p>
      </dgm:t>
    </dgm:pt>
    <dgm:pt modelId="{7EFB46B9-1602-407A-BDCE-9AF8FDEE8A76}" type="sibTrans" cxnId="{70276ABC-1951-4B92-8043-F150D8535BDD}">
      <dgm:prSet/>
      <dgm:spPr/>
      <dgm:t>
        <a:bodyPr/>
        <a:lstStyle/>
        <a:p>
          <a:endParaRPr lang="ru-RU"/>
        </a:p>
      </dgm:t>
    </dgm:pt>
    <dgm:pt modelId="{AC5979C7-23A5-4EB7-A553-18C6E7B66C31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Надежность</a:t>
          </a:r>
          <a:r>
            <a:rPr lang="ru-RU" sz="14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бесперебойная подача тепловой энергии потребителям соответствующей стандартам услуг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036BA-F477-4BDA-A7F2-CE4A672B06BE}" type="sibTrans" cxnId="{533D8090-61EF-4CF2-9F73-99B78F7BE616}">
      <dgm:prSet/>
      <dgm:spPr/>
      <dgm:t>
        <a:bodyPr/>
        <a:lstStyle/>
        <a:p>
          <a:endParaRPr lang="ru-RU"/>
        </a:p>
      </dgm:t>
    </dgm:pt>
    <dgm:pt modelId="{EFE0718A-7D6C-4AC4-873E-A210AC984EC5}" type="parTrans" cxnId="{533D8090-61EF-4CF2-9F73-99B78F7BE616}">
      <dgm:prSet/>
      <dgm:spPr/>
      <dgm:t>
        <a:bodyPr/>
        <a:lstStyle/>
        <a:p>
          <a:endParaRPr lang="ru-RU"/>
        </a:p>
      </dgm:t>
    </dgm:pt>
    <dgm:pt modelId="{7E5D9A92-2150-4CD9-A76F-5147C3CA40B2}" type="pres">
      <dgm:prSet presAssocID="{17DA60A5-24B5-41AB-9EDC-9CC3196DB37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BF4758-7AE0-4F3D-94F1-18B05C6642FD}" type="pres">
      <dgm:prSet presAssocID="{224F511C-FFE3-4F0A-BC42-86B011318091}" presName="linNode" presStyleCnt="0"/>
      <dgm:spPr/>
    </dgm:pt>
    <dgm:pt modelId="{B8FB25FE-B59A-43CF-97BD-FBE29A1A0723}" type="pres">
      <dgm:prSet presAssocID="{224F511C-FFE3-4F0A-BC42-86B011318091}" presName="parentShp" presStyleLbl="node1" presStyleIdx="0" presStyleCnt="3" custScaleX="98928" custScaleY="82886" custLinFactNeighborX="-1733" custLinFactNeighborY="1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7D34E-3B64-4088-B638-A0827D7B2207}" type="pres">
      <dgm:prSet presAssocID="{224F511C-FFE3-4F0A-BC42-86B011318091}" presName="childShp" presStyleLbl="bgAccFollowNode1" presStyleIdx="0" presStyleCnt="3" custScaleX="96637" custScaleY="93425" custLinFactNeighborX="-1816" custLinFactNeighborY="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B367E-8A12-475F-90DA-C05ACF8B4B6F}" type="pres">
      <dgm:prSet presAssocID="{0A8274F4-0D0B-436B-BE81-B64C834B56E2}" presName="spacing" presStyleCnt="0"/>
      <dgm:spPr/>
    </dgm:pt>
    <dgm:pt modelId="{9BAB8A1C-C539-4135-84B9-12F4F47AD11A}" type="pres">
      <dgm:prSet presAssocID="{AC5979C7-23A5-4EB7-A553-18C6E7B66C31}" presName="linNode" presStyleCnt="0"/>
      <dgm:spPr/>
    </dgm:pt>
    <dgm:pt modelId="{ECA8F2B1-DF34-40CE-9F2C-DEC8E0DC9115}" type="pres">
      <dgm:prSet presAssocID="{AC5979C7-23A5-4EB7-A553-18C6E7B66C31}" presName="parentShp" presStyleLbl="node1" presStyleIdx="1" presStyleCnt="3" custScaleX="99915" custScaleY="74952" custLinFactNeighborX="-1176" custLinFactNeighborY="-12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E614D-0F4A-4324-B9A5-C39BCC0C055B}" type="pres">
      <dgm:prSet presAssocID="{AC5979C7-23A5-4EB7-A553-18C6E7B66C31}" presName="childShp" presStyleLbl="bgAccFollowNode1" presStyleIdx="1" presStyleCnt="3" custScaleX="97626" custScaleY="106299" custLinFactNeighborX="-913" custLinFactNeighborY="-1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29AAB-4933-4599-8F26-A23069C6330C}" type="pres">
      <dgm:prSet presAssocID="{6DB036BA-F477-4BDA-A7F2-CE4A672B06BE}" presName="spacing" presStyleCnt="0"/>
      <dgm:spPr/>
    </dgm:pt>
    <dgm:pt modelId="{3D7A359F-4893-4BC5-87C8-6133AE7013FA}" type="pres">
      <dgm:prSet presAssocID="{56F844D3-AE2E-489F-9780-82257D3E258C}" presName="linNode" presStyleCnt="0"/>
      <dgm:spPr/>
    </dgm:pt>
    <dgm:pt modelId="{013B07B4-DF4A-4507-8176-2A004C455396}" type="pres">
      <dgm:prSet presAssocID="{56F844D3-AE2E-489F-9780-82257D3E258C}" presName="parentShp" presStyleLbl="node1" presStyleIdx="2" presStyleCnt="3" custScaleY="97799" custLinFactNeighborX="-78" custLinFactNeighborY="-19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0C86A-B79B-4336-AF2D-750100E230E3}" type="pres">
      <dgm:prSet presAssocID="{56F844D3-AE2E-489F-9780-82257D3E258C}" presName="childShp" presStyleLbl="bgAccFollowNode1" presStyleIdx="2" presStyleCnt="3" custScaleX="99702" custScaleY="120670" custLinFactNeighborX="346" custLinFactNeighborY="-17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2A9107-D463-4E02-86A2-14867B4B09F1}" type="presOf" srcId="{9A0BF8BC-B55F-49D2-A5B9-0DD2C7DF8738}" destId="{360E614D-0F4A-4324-B9A5-C39BCC0C055B}" srcOrd="0" destOrd="0" presId="urn:microsoft.com/office/officeart/2005/8/layout/vList6"/>
    <dgm:cxn modelId="{6B72CE83-5F94-407B-959A-BCA94B75F810}" srcId="{224F511C-FFE3-4F0A-BC42-86B011318091}" destId="{08F84C51-F37D-4913-843F-3945DE0505DB}" srcOrd="0" destOrd="0" parTransId="{3F14067E-6356-4583-AC66-80590B2C8CD2}" sibTransId="{5BFA3B56-5A0B-40FA-BCA3-C6374EBAEEEE}"/>
    <dgm:cxn modelId="{CC2D0DC5-5870-47EE-BB8B-BD83F9D1E97F}" type="presOf" srcId="{AC5979C7-23A5-4EB7-A553-18C6E7B66C31}" destId="{ECA8F2B1-DF34-40CE-9F2C-DEC8E0DC9115}" srcOrd="0" destOrd="0" presId="urn:microsoft.com/office/officeart/2005/8/layout/vList6"/>
    <dgm:cxn modelId="{70276ABC-1951-4B92-8043-F150D8535BDD}" srcId="{AC5979C7-23A5-4EB7-A553-18C6E7B66C31}" destId="{9A0BF8BC-B55F-49D2-A5B9-0DD2C7DF8738}" srcOrd="0" destOrd="0" parTransId="{384C48F2-7B13-407B-B715-DA9FDD92F1ED}" sibTransId="{7EFB46B9-1602-407A-BDCE-9AF8FDEE8A76}"/>
    <dgm:cxn modelId="{73B06C39-D854-4B88-BFE2-6945C6DA3F40}" srcId="{56F844D3-AE2E-489F-9780-82257D3E258C}" destId="{35EF0B28-496E-4DBD-AD8B-DF01445569A4}" srcOrd="0" destOrd="0" parTransId="{9FEE233D-E24F-4D35-88A9-2A582BC133FA}" sibTransId="{0220B70D-233D-4D50-BEA7-40C0EA8CC83B}"/>
    <dgm:cxn modelId="{0D5C23A6-04E2-4F92-852D-7390C2DB3753}" srcId="{17DA60A5-24B5-41AB-9EDC-9CC3196DB379}" destId="{56F844D3-AE2E-489F-9780-82257D3E258C}" srcOrd="2" destOrd="0" parTransId="{E893ECD1-F850-441A-B2B7-5B3F24EC3440}" sibTransId="{03C0A1D1-09C1-4A76-B88B-ACABD0F0121B}"/>
    <dgm:cxn modelId="{8908A752-2AFC-408B-9537-EC9701D986B9}" type="presOf" srcId="{35EF0B28-496E-4DBD-AD8B-DF01445569A4}" destId="{A2C0C86A-B79B-4336-AF2D-750100E230E3}" srcOrd="0" destOrd="0" presId="urn:microsoft.com/office/officeart/2005/8/layout/vList6"/>
    <dgm:cxn modelId="{33D19C7B-6432-4A88-8539-3EF5244D978D}" type="presOf" srcId="{224F511C-FFE3-4F0A-BC42-86B011318091}" destId="{B8FB25FE-B59A-43CF-97BD-FBE29A1A0723}" srcOrd="0" destOrd="0" presId="urn:microsoft.com/office/officeart/2005/8/layout/vList6"/>
    <dgm:cxn modelId="{F9B591FA-18CD-4574-8531-CEA105D21FAF}" type="presOf" srcId="{56F844D3-AE2E-489F-9780-82257D3E258C}" destId="{013B07B4-DF4A-4507-8176-2A004C455396}" srcOrd="0" destOrd="0" presId="urn:microsoft.com/office/officeart/2005/8/layout/vList6"/>
    <dgm:cxn modelId="{2C1C15DE-75DE-4530-9E45-FE9B3CE39EF1}" type="presOf" srcId="{17DA60A5-24B5-41AB-9EDC-9CC3196DB379}" destId="{7E5D9A92-2150-4CD9-A76F-5147C3CA40B2}" srcOrd="0" destOrd="0" presId="urn:microsoft.com/office/officeart/2005/8/layout/vList6"/>
    <dgm:cxn modelId="{13C976FF-15EA-4FE4-A678-CE8884B245C2}" type="presOf" srcId="{08F84C51-F37D-4913-843F-3945DE0505DB}" destId="{F4C7D34E-3B64-4088-B638-A0827D7B2207}" srcOrd="0" destOrd="0" presId="urn:microsoft.com/office/officeart/2005/8/layout/vList6"/>
    <dgm:cxn modelId="{533D8090-61EF-4CF2-9F73-99B78F7BE616}" srcId="{17DA60A5-24B5-41AB-9EDC-9CC3196DB379}" destId="{AC5979C7-23A5-4EB7-A553-18C6E7B66C31}" srcOrd="1" destOrd="0" parTransId="{EFE0718A-7D6C-4AC4-873E-A210AC984EC5}" sibTransId="{6DB036BA-F477-4BDA-A7F2-CE4A672B06BE}"/>
    <dgm:cxn modelId="{1A6887E4-7EBF-4AE6-9CE2-B54FAEFE0245}" srcId="{17DA60A5-24B5-41AB-9EDC-9CC3196DB379}" destId="{224F511C-FFE3-4F0A-BC42-86B011318091}" srcOrd="0" destOrd="0" parTransId="{43857622-BF95-42DB-887B-AD5E201D3114}" sibTransId="{0A8274F4-0D0B-436B-BE81-B64C834B56E2}"/>
    <dgm:cxn modelId="{13BB99C8-FB48-4F84-9AF3-E621660CB51C}" type="presParOf" srcId="{7E5D9A92-2150-4CD9-A76F-5147C3CA40B2}" destId="{15BF4758-7AE0-4F3D-94F1-18B05C6642FD}" srcOrd="0" destOrd="0" presId="urn:microsoft.com/office/officeart/2005/8/layout/vList6"/>
    <dgm:cxn modelId="{6462DF3E-0150-40EE-AC7E-854ECA54D1D5}" type="presParOf" srcId="{15BF4758-7AE0-4F3D-94F1-18B05C6642FD}" destId="{B8FB25FE-B59A-43CF-97BD-FBE29A1A0723}" srcOrd="0" destOrd="0" presId="urn:microsoft.com/office/officeart/2005/8/layout/vList6"/>
    <dgm:cxn modelId="{D525177E-EF62-461C-95E3-1D77B044DE80}" type="presParOf" srcId="{15BF4758-7AE0-4F3D-94F1-18B05C6642FD}" destId="{F4C7D34E-3B64-4088-B638-A0827D7B2207}" srcOrd="1" destOrd="0" presId="urn:microsoft.com/office/officeart/2005/8/layout/vList6"/>
    <dgm:cxn modelId="{1EC6CC66-2115-4898-8E6F-F5487F03FD50}" type="presParOf" srcId="{7E5D9A92-2150-4CD9-A76F-5147C3CA40B2}" destId="{815B367E-8A12-475F-90DA-C05ACF8B4B6F}" srcOrd="1" destOrd="0" presId="urn:microsoft.com/office/officeart/2005/8/layout/vList6"/>
    <dgm:cxn modelId="{23B86608-325D-4966-AB67-143DD56ECC11}" type="presParOf" srcId="{7E5D9A92-2150-4CD9-A76F-5147C3CA40B2}" destId="{9BAB8A1C-C539-4135-84B9-12F4F47AD11A}" srcOrd="2" destOrd="0" presId="urn:microsoft.com/office/officeart/2005/8/layout/vList6"/>
    <dgm:cxn modelId="{EAF667C8-3D9C-47F2-851D-5BFA3D7C7979}" type="presParOf" srcId="{9BAB8A1C-C539-4135-84B9-12F4F47AD11A}" destId="{ECA8F2B1-DF34-40CE-9F2C-DEC8E0DC9115}" srcOrd="0" destOrd="0" presId="urn:microsoft.com/office/officeart/2005/8/layout/vList6"/>
    <dgm:cxn modelId="{E5D33A86-A140-41A0-89A6-FDAD27BF7CAD}" type="presParOf" srcId="{9BAB8A1C-C539-4135-84B9-12F4F47AD11A}" destId="{360E614D-0F4A-4324-B9A5-C39BCC0C055B}" srcOrd="1" destOrd="0" presId="urn:microsoft.com/office/officeart/2005/8/layout/vList6"/>
    <dgm:cxn modelId="{0FF8DFE3-2BD5-4F2D-893B-D73F50B56B38}" type="presParOf" srcId="{7E5D9A92-2150-4CD9-A76F-5147C3CA40B2}" destId="{A0429AAB-4933-4599-8F26-A23069C6330C}" srcOrd="3" destOrd="0" presId="urn:microsoft.com/office/officeart/2005/8/layout/vList6"/>
    <dgm:cxn modelId="{41475FFD-CDFF-4F9C-9FEC-355BAE0B3BF5}" type="presParOf" srcId="{7E5D9A92-2150-4CD9-A76F-5147C3CA40B2}" destId="{3D7A359F-4893-4BC5-87C8-6133AE7013FA}" srcOrd="4" destOrd="0" presId="urn:microsoft.com/office/officeart/2005/8/layout/vList6"/>
    <dgm:cxn modelId="{4051EC10-F398-41C5-92DC-C28A8BD6F645}" type="presParOf" srcId="{3D7A359F-4893-4BC5-87C8-6133AE7013FA}" destId="{013B07B4-DF4A-4507-8176-2A004C455396}" srcOrd="0" destOrd="0" presId="urn:microsoft.com/office/officeart/2005/8/layout/vList6"/>
    <dgm:cxn modelId="{A36713B9-30C9-41E0-B0E0-99680299D028}" type="presParOf" srcId="{3D7A359F-4893-4BC5-87C8-6133AE7013FA}" destId="{A2C0C86A-B79B-4336-AF2D-750100E230E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7274B-F559-4531-81CB-85B98012BE9A}">
      <dsp:nvSpPr>
        <dsp:cNvPr id="0" name=""/>
        <dsp:cNvSpPr/>
      </dsp:nvSpPr>
      <dsp:spPr>
        <a:xfrm>
          <a:off x="3646663" y="0"/>
          <a:ext cx="5045642" cy="16862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</a:t>
          </a:r>
          <a:r>
            <a:rPr lang="en-US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242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,5</a:t>
          </a:r>
          <a:r>
            <a:rPr lang="en-US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тепловой энергии промышленным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en-US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4 938,09</a:t>
          </a:r>
          <a:endParaRPr lang="ru-RU" sz="1400" b="1" kern="1200" dirty="0"/>
        </a:p>
      </dsp:txBody>
      <dsp:txXfrm>
        <a:off x="3646663" y="210779"/>
        <a:ext cx="4413304" cy="1264676"/>
      </dsp:txXfrm>
    </dsp:sp>
    <dsp:sp modelId="{C5A380CD-E2EB-447A-B519-88B1882AF76B}">
      <dsp:nvSpPr>
        <dsp:cNvPr id="0" name=""/>
        <dsp:cNvSpPr/>
      </dsp:nvSpPr>
      <dsp:spPr>
        <a:xfrm>
          <a:off x="0" y="340513"/>
          <a:ext cx="3372372" cy="1040491"/>
        </a:xfrm>
        <a:prstGeom prst="roundRect">
          <a:avLst/>
        </a:prstGeom>
        <a:gradFill rotWithShape="0">
          <a:gsLst>
            <a:gs pos="57408">
              <a:srgbClr val="196ABA"/>
            </a:gs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№56-ОД от 15.07.2021 г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741,25 тенге за 1 Гкал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50793" y="391306"/>
        <a:ext cx="3270786" cy="938905"/>
      </dsp:txXfrm>
    </dsp:sp>
    <dsp:sp modelId="{79E91005-1C25-45A1-AEF3-D91FBECADEEF}">
      <dsp:nvSpPr>
        <dsp:cNvPr id="0" name=""/>
        <dsp:cNvSpPr/>
      </dsp:nvSpPr>
      <dsp:spPr>
        <a:xfrm>
          <a:off x="3648338" y="1671099"/>
          <a:ext cx="5203621" cy="16109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2 072,90;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тепловой энергии промышленным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4 938,09</a:t>
          </a:r>
          <a:endParaRPr lang="ru-RU" sz="1400" b="1" kern="1200" dirty="0"/>
        </a:p>
      </dsp:txBody>
      <dsp:txXfrm>
        <a:off x="3648338" y="1872467"/>
        <a:ext cx="4599518" cy="1208205"/>
      </dsp:txXfrm>
    </dsp:sp>
    <dsp:sp modelId="{CE30624F-1796-4FA5-AFEA-72963BD0E71B}">
      <dsp:nvSpPr>
        <dsp:cNvPr id="0" name=""/>
        <dsp:cNvSpPr/>
      </dsp:nvSpPr>
      <dsp:spPr>
        <a:xfrm>
          <a:off x="9926" y="1980188"/>
          <a:ext cx="3458629" cy="10907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№2</a:t>
          </a:r>
          <a:r>
            <a:rPr lang="en-US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</a:t>
          </a: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от </a:t>
          </a: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11.02.2022 </a:t>
          </a: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2 603,35 тенге за 1 Гкал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63170" y="2033432"/>
        <a:ext cx="3352141" cy="984216"/>
      </dsp:txXfrm>
    </dsp:sp>
    <dsp:sp modelId="{4B7425AD-B597-4F21-82A2-5630034AE995}">
      <dsp:nvSpPr>
        <dsp:cNvPr id="0" name=""/>
        <dsp:cNvSpPr/>
      </dsp:nvSpPr>
      <dsp:spPr>
        <a:xfrm>
          <a:off x="3643765" y="3421256"/>
          <a:ext cx="5125294" cy="16156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отпуска тепловой энергии потребителю 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АО «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Aqtobe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400" kern="1200" baseline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-energy group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 -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2 035,81;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отпуска 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тепловой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энергии промышленным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потребителям  -  </a:t>
          </a:r>
          <a:r>
            <a:rPr lang="ru-RU" sz="1400" b="1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4 832,35</a:t>
          </a:r>
          <a:endParaRPr lang="ru-RU" sz="1400" b="1" kern="1200" dirty="0"/>
        </a:p>
      </dsp:txBody>
      <dsp:txXfrm>
        <a:off x="3643765" y="3623211"/>
        <a:ext cx="4519429" cy="1211731"/>
      </dsp:txXfrm>
    </dsp:sp>
    <dsp:sp modelId="{3E34F336-A290-4912-9550-2AC572A997F0}">
      <dsp:nvSpPr>
        <dsp:cNvPr id="0" name=""/>
        <dsp:cNvSpPr/>
      </dsp:nvSpPr>
      <dsp:spPr>
        <a:xfrm>
          <a:off x="28132" y="3695263"/>
          <a:ext cx="3451969" cy="104049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Приказ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№67-ОД от 29.07.2022 г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4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2 553,54 тенге за 1 Гкал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78925" y="3746056"/>
        <a:ext cx="3350383" cy="938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15C96-203C-4A6D-B53A-C3D3CD642D4F}">
      <dsp:nvSpPr>
        <dsp:cNvPr id="0" name=""/>
        <dsp:cNvSpPr/>
      </dsp:nvSpPr>
      <dsp:spPr>
        <a:xfrm>
          <a:off x="1574" y="0"/>
          <a:ext cx="2449645" cy="4450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АО "</a:t>
          </a:r>
          <a:r>
            <a:rPr lang="en-US" sz="1800" b="0" i="0" u="none" strike="noStrike" kern="1200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Aqtobe</a:t>
          </a:r>
          <a:r>
            <a:rPr lang="en-US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 </a:t>
          </a:r>
          <a:r>
            <a:rPr lang="en-US" sz="1800" b="0" i="0" u="none" strike="noStrike" kern="1200" dirty="0" err="1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su</a:t>
          </a:r>
          <a:r>
            <a:rPr lang="en-US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-energy group</a:t>
          </a:r>
          <a:r>
            <a:rPr lang="ru-RU" sz="1800" b="0" i="0" u="none" strike="noStrike" kern="1200" dirty="0" smtClean="0">
              <a:solidFill>
                <a:srgbClr val="000000"/>
              </a:solidFill>
              <a:effectLst/>
              <a:latin typeface="Times New Roman"/>
              <a:ea typeface="+mn-ea"/>
              <a:cs typeface="+mn-cs"/>
            </a:rPr>
            <a:t>"</a:t>
          </a: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574" y="1780136"/>
        <a:ext cx="2449645" cy="1780136"/>
      </dsp:txXfrm>
    </dsp:sp>
    <dsp:sp modelId="{9093334B-3F6A-45B9-82C2-C5586E55D8E6}">
      <dsp:nvSpPr>
        <dsp:cNvPr id="0" name=""/>
        <dsp:cNvSpPr/>
      </dsp:nvSpPr>
      <dsp:spPr>
        <a:xfrm>
          <a:off x="485415" y="267020"/>
          <a:ext cx="1481963" cy="14819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63497-0D1E-4557-AE49-953903605F42}">
      <dsp:nvSpPr>
        <dsp:cNvPr id="0" name=""/>
        <dsp:cNvSpPr/>
      </dsp:nvSpPr>
      <dsp:spPr>
        <a:xfrm>
          <a:off x="2524708" y="0"/>
          <a:ext cx="2449645" cy="4450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Промышленные предприятия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2524708" y="1780136"/>
        <a:ext cx="2449645" cy="1780136"/>
      </dsp:txXfrm>
    </dsp:sp>
    <dsp:sp modelId="{E94B27C7-D97E-4E65-9257-65BBB86F4CB0}">
      <dsp:nvSpPr>
        <dsp:cNvPr id="0" name=""/>
        <dsp:cNvSpPr/>
      </dsp:nvSpPr>
      <dsp:spPr>
        <a:xfrm>
          <a:off x="3008549" y="267020"/>
          <a:ext cx="1481963" cy="148196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25C3D-7BD8-4BCE-ADFD-2F00DD382FEC}">
      <dsp:nvSpPr>
        <dsp:cNvPr id="0" name=""/>
        <dsp:cNvSpPr/>
      </dsp:nvSpPr>
      <dsp:spPr>
        <a:xfrm>
          <a:off x="5047843" y="0"/>
          <a:ext cx="2449645" cy="44503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Хоз. нужды ТЭЦ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5047843" y="1780136"/>
        <a:ext cx="2449645" cy="1780136"/>
      </dsp:txXfrm>
    </dsp:sp>
    <dsp:sp modelId="{2194EEBE-FB2C-43B1-845A-293B09512DF6}">
      <dsp:nvSpPr>
        <dsp:cNvPr id="0" name=""/>
        <dsp:cNvSpPr/>
      </dsp:nvSpPr>
      <dsp:spPr>
        <a:xfrm>
          <a:off x="5531684" y="267020"/>
          <a:ext cx="1481963" cy="148196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401E6-F705-4296-A8C0-5CFA7E193825}">
      <dsp:nvSpPr>
        <dsp:cNvPr id="0" name=""/>
        <dsp:cNvSpPr/>
      </dsp:nvSpPr>
      <dsp:spPr>
        <a:xfrm>
          <a:off x="63839" y="3306390"/>
          <a:ext cx="7371383" cy="108049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39537-290B-4C01-B268-C434CB69519C}">
      <dsp:nvSpPr>
        <dsp:cNvPr id="0" name=""/>
        <dsp:cNvSpPr/>
      </dsp:nvSpPr>
      <dsp:spPr>
        <a:xfrm>
          <a:off x="3118304" y="161512"/>
          <a:ext cx="5108902" cy="17140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ТОО 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Атамекен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Экспертиза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провела анкетирование потребителей тепловой энергии АО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“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 ТЭЦ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на основании опроса исходит вывод, что потребители удовлетворены качеством потребляемой продукции.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8304" y="375766"/>
        <a:ext cx="4466140" cy="1285524"/>
      </dsp:txXfrm>
    </dsp:sp>
    <dsp:sp modelId="{665FA7F5-D21E-4F20-98EB-D7A1CFE6DA4D}">
      <dsp:nvSpPr>
        <dsp:cNvPr id="0" name=""/>
        <dsp:cNvSpPr/>
      </dsp:nvSpPr>
      <dsp:spPr>
        <a:xfrm>
          <a:off x="0" y="214617"/>
          <a:ext cx="3134928" cy="1644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или сохранение на прежнем уровне доли потребителей, удовлетворенных качеством оказываемых услуг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54" y="294871"/>
        <a:ext cx="2974420" cy="1483497"/>
      </dsp:txXfrm>
    </dsp:sp>
    <dsp:sp modelId="{7709D967-9DD9-436D-8096-0CACAE486B01}">
      <dsp:nvSpPr>
        <dsp:cNvPr id="0" name=""/>
        <dsp:cNvSpPr/>
      </dsp:nvSpPr>
      <dsp:spPr>
        <a:xfrm>
          <a:off x="4283869" y="1866782"/>
          <a:ext cx="3960524" cy="15464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потребителей на оказание некачественных услуг по результатам проверки не выявлено.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3869" y="2060090"/>
        <a:ext cx="3380600" cy="1159849"/>
      </dsp:txXfrm>
    </dsp:sp>
    <dsp:sp modelId="{DA2A0897-F301-4435-9B5A-64931C02F6BC}">
      <dsp:nvSpPr>
        <dsp:cNvPr id="0" name=""/>
        <dsp:cNvSpPr/>
      </dsp:nvSpPr>
      <dsp:spPr>
        <a:xfrm>
          <a:off x="0" y="1844584"/>
          <a:ext cx="4277729" cy="1592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потребителей на оказание некачественных услуг нашедших подтверждение по результатам проверки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736" y="1922320"/>
        <a:ext cx="4122257" cy="1436957"/>
      </dsp:txXfrm>
    </dsp:sp>
    <dsp:sp modelId="{3E163CCB-0A63-4173-A22C-359503D41B34}">
      <dsp:nvSpPr>
        <dsp:cNvPr id="0" name=""/>
        <dsp:cNvSpPr/>
      </dsp:nvSpPr>
      <dsp:spPr>
        <a:xfrm>
          <a:off x="4864246" y="3505057"/>
          <a:ext cx="3316063" cy="15676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Зарегистрированных жалоб на отказ в подключении к услугам или предоставлении технических условий по результатам проверки не выявлено.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4246" y="3701015"/>
        <a:ext cx="2728191" cy="1175745"/>
      </dsp:txXfrm>
    </dsp:sp>
    <dsp:sp modelId="{A45ECFE3-1593-43AB-84AC-CB0A2797ACDD}">
      <dsp:nvSpPr>
        <dsp:cNvPr id="0" name=""/>
        <dsp:cNvSpPr/>
      </dsp:nvSpPr>
      <dsp:spPr>
        <a:xfrm>
          <a:off x="0" y="3491991"/>
          <a:ext cx="4922357" cy="1572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(в том числе отсутствие) количества зарегистрированных ведомством уполномоченного органа жалоб на отказ в подключении к услугам или предоставлении технических условий нашедших подтверждение по результатам проверки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785" y="3568776"/>
        <a:ext cx="4768787" cy="14193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B5A4B-89FC-4EFD-B0EF-807B9150CC60}">
      <dsp:nvSpPr>
        <dsp:cNvPr id="0" name=""/>
        <dsp:cNvSpPr/>
      </dsp:nvSpPr>
      <dsp:spPr>
        <a:xfrm>
          <a:off x="2858462" y="1510"/>
          <a:ext cx="4270778" cy="19463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Станция является субъектом естественных монополий по услуге производство тепловой энергии и единственным теплоисточником города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Актобе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производство регулируемой услуги в паре и горячей воде предоставляется бесперебойно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8462" y="244807"/>
        <a:ext cx="3540887" cy="1459781"/>
      </dsp:txXfrm>
    </dsp:sp>
    <dsp:sp modelId="{8F6D56EE-E71A-4032-A9BB-5433484FB208}">
      <dsp:nvSpPr>
        <dsp:cNvPr id="0" name=""/>
        <dsp:cNvSpPr/>
      </dsp:nvSpPr>
      <dsp:spPr>
        <a:xfrm>
          <a:off x="0" y="191404"/>
          <a:ext cx="2855682" cy="15752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фактов не предоставления (отключения) регулируемых коммунальных услуг продолжительностью более трех дней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95" y="268299"/>
        <a:ext cx="2701892" cy="1421416"/>
      </dsp:txXfrm>
    </dsp:sp>
    <dsp:sp modelId="{2DB77352-6B90-44B5-8008-F847F5306C39}">
      <dsp:nvSpPr>
        <dsp:cNvPr id="0" name=""/>
        <dsp:cNvSpPr/>
      </dsp:nvSpPr>
      <dsp:spPr>
        <a:xfrm>
          <a:off x="2755533" y="2127499"/>
          <a:ext cx="4357977" cy="17323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 износа в 2022 г.  как и в 2021 г. остался без изменений и составил 41,54%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5533" y="2344045"/>
        <a:ext cx="3708340" cy="1299273"/>
      </dsp:txXfrm>
    </dsp:sp>
    <dsp:sp modelId="{56BCB759-9131-4087-BF10-213FF2FFBA72}">
      <dsp:nvSpPr>
        <dsp:cNvPr id="0" name=""/>
        <dsp:cNvSpPr/>
      </dsp:nvSpPr>
      <dsp:spPr>
        <a:xfrm>
          <a:off x="0" y="2272889"/>
          <a:ext cx="2800313" cy="1467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или сохранение на прежнем уровне изношенности основных средств на 2 и более %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653" y="2344542"/>
        <a:ext cx="2657007" cy="13245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7D34E-3B64-4088-B638-A0827D7B2207}">
      <dsp:nvSpPr>
        <dsp:cNvPr id="0" name=""/>
        <dsp:cNvSpPr/>
      </dsp:nvSpPr>
      <dsp:spPr>
        <a:xfrm>
          <a:off x="3521702" y="92659"/>
          <a:ext cx="5078994" cy="9255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Удельные расходы условного топлива на отпуск тепловой энергии утверждены в размере 178 кг/Гкал, в 2022 году расходы 177,3 кг/Гкал наблюдается снижение на 0,7 кг/Гкал или 1% по сравнению с  утвержденным показателем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1702" y="208348"/>
        <a:ext cx="4731927" cy="694134"/>
      </dsp:txXfrm>
    </dsp:sp>
    <dsp:sp modelId="{B8FB25FE-B59A-43CF-97BD-FBE29A1A0723}">
      <dsp:nvSpPr>
        <dsp:cNvPr id="0" name=""/>
        <dsp:cNvSpPr/>
      </dsp:nvSpPr>
      <dsp:spPr>
        <a:xfrm>
          <a:off x="0" y="141228"/>
          <a:ext cx="3536463" cy="909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удельной величины расхода энергетических ресурсов на производство регулируемых услуг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08" y="185636"/>
        <a:ext cx="3447647" cy="820894"/>
      </dsp:txXfrm>
    </dsp:sp>
    <dsp:sp modelId="{360E614D-0F4A-4324-B9A5-C39BCC0C055B}">
      <dsp:nvSpPr>
        <dsp:cNvPr id="0" name=""/>
        <dsp:cNvSpPr/>
      </dsp:nvSpPr>
      <dsp:spPr>
        <a:xfrm>
          <a:off x="3480057" y="1109251"/>
          <a:ext cx="5138727" cy="10118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Нормативно технические потери, утвержденные в тарифной смете составляют 1 920 Гкал или 0,13% фактические потери в 2022 году составили 1 844 Гкал или 0,10% от выработки тепловой энергии.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0057" y="1235736"/>
        <a:ext cx="4759272" cy="758910"/>
      </dsp:txXfrm>
    </dsp:sp>
    <dsp:sp modelId="{ECA8F2B1-DF34-40CE-9F2C-DEC8E0DC9115}">
      <dsp:nvSpPr>
        <dsp:cNvPr id="0" name=""/>
        <dsp:cNvSpPr/>
      </dsp:nvSpPr>
      <dsp:spPr>
        <a:xfrm>
          <a:off x="0" y="1178242"/>
          <a:ext cx="3476993" cy="934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Снижение нормативных технических потерь на уровень, утвержденный ведомством уполномоченного органа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17" y="1223859"/>
        <a:ext cx="3385759" cy="843232"/>
      </dsp:txXfrm>
    </dsp:sp>
    <dsp:sp modelId="{A2C0C86A-B79B-4336-AF2D-750100E230E3}">
      <dsp:nvSpPr>
        <dsp:cNvPr id="0" name=""/>
        <dsp:cNvSpPr/>
      </dsp:nvSpPr>
      <dsp:spPr>
        <a:xfrm>
          <a:off x="3468650" y="2142953"/>
          <a:ext cx="5113990" cy="15684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пункту 2) статьи 5 «Правил определения и пересмотра классов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зданий, строений, сооружений», станция произвела строительство или расширение существующих зданий, строений, сооружений, то есть согласно утвержденной инвестиционной программе станция начала строительство ГТУ мощностью 57МВт с котлом утилизатором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8650" y="2339012"/>
        <a:ext cx="4525814" cy="1176352"/>
      </dsp:txXfrm>
    </dsp:sp>
    <dsp:sp modelId="{013B07B4-DF4A-4507-8176-2A004C455396}">
      <dsp:nvSpPr>
        <dsp:cNvPr id="0" name=""/>
        <dsp:cNvSpPr/>
      </dsp:nvSpPr>
      <dsp:spPr>
        <a:xfrm>
          <a:off x="1579" y="2308965"/>
          <a:ext cx="3499068" cy="1236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</a:t>
          </a:r>
          <a:r>
            <a:rPr lang="ru-RU" sz="14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(повышение класса </a:t>
          </a:r>
          <a:r>
            <a:rPr lang="ru-RU" sz="1400" b="0" i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энергоэффективности</a:t>
          </a: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административных и производственных зданий)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37" y="2369323"/>
        <a:ext cx="3378352" cy="1115729"/>
      </dsp:txXfrm>
    </dsp:sp>
    <dsp:sp modelId="{B1674C4B-D217-4F73-83D5-698B7AEAB641}">
      <dsp:nvSpPr>
        <dsp:cNvPr id="0" name=""/>
        <dsp:cNvSpPr/>
      </dsp:nvSpPr>
      <dsp:spPr>
        <a:xfrm>
          <a:off x="3427730" y="3518743"/>
          <a:ext cx="5191054" cy="172851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собираемость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платежей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2022 г. увеличилась по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сравнению с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предыдущим годом на 15% из-за погашения просроченной дебиторской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задолженности основного потребителя тепловой энергии АО "Aqtobe su-energy group",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 также на показатель роста повлияло снижение дохода в связи с вводом ВКТ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7730" y="3734807"/>
        <a:ext cx="4542861" cy="1296386"/>
      </dsp:txXfrm>
    </dsp:sp>
    <dsp:sp modelId="{8A053453-F6B3-475A-ABCB-4E43BFF0A481}">
      <dsp:nvSpPr>
        <dsp:cNvPr id="0" name=""/>
        <dsp:cNvSpPr/>
      </dsp:nvSpPr>
      <dsp:spPr>
        <a:xfrm>
          <a:off x="0" y="3725925"/>
          <a:ext cx="3420578" cy="13659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или сохранение на прежнем уровне собираемости платежей с потребителей за оказанные регулируемые услуги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79" y="3792604"/>
        <a:ext cx="3287220" cy="1232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7D34E-3B64-4088-B638-A0827D7B2207}">
      <dsp:nvSpPr>
        <dsp:cNvPr id="0" name=""/>
        <dsp:cNvSpPr/>
      </dsp:nvSpPr>
      <dsp:spPr>
        <a:xfrm>
          <a:off x="3596805" y="44478"/>
          <a:ext cx="5204906" cy="13834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Согласно п. 579 параграфа 19 «Правил технической эксплуатации электрических станций и сетей» №247 от 30.03.2015 г.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6805" y="217409"/>
        <a:ext cx="4686115" cy="1037583"/>
      </dsp:txXfrm>
    </dsp:sp>
    <dsp:sp modelId="{B8FB25FE-B59A-43CF-97BD-FBE29A1A0723}">
      <dsp:nvSpPr>
        <dsp:cNvPr id="0" name=""/>
        <dsp:cNvSpPr/>
      </dsp:nvSpPr>
      <dsp:spPr>
        <a:xfrm>
          <a:off x="16472" y="101615"/>
          <a:ext cx="3552200" cy="1227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Качество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подача тепловой энергии соответствующие санитарным нормам, определяющим температуру воздуха в жилых помещениях - круглосуточно в течение отопительного сезона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88" y="161531"/>
        <a:ext cx="3432368" cy="1107549"/>
      </dsp:txXfrm>
    </dsp:sp>
    <dsp:sp modelId="{360E614D-0F4A-4324-B9A5-C39BCC0C055B}">
      <dsp:nvSpPr>
        <dsp:cNvPr id="0" name=""/>
        <dsp:cNvSpPr/>
      </dsp:nvSpPr>
      <dsp:spPr>
        <a:xfrm>
          <a:off x="3621163" y="1355230"/>
          <a:ext cx="5253039" cy="15740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Основными направлениями деятельности АО «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 является производство качественной тепловой и электрической  энергии согласно МС ИСО 9001:2015.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1163" y="1551990"/>
        <a:ext cx="4662758" cy="1180563"/>
      </dsp:txXfrm>
    </dsp:sp>
    <dsp:sp modelId="{ECA8F2B1-DF34-40CE-9F2C-DEC8E0DC9115}">
      <dsp:nvSpPr>
        <dsp:cNvPr id="0" name=""/>
        <dsp:cNvSpPr/>
      </dsp:nvSpPr>
      <dsp:spPr>
        <a:xfrm>
          <a:off x="6499" y="1577225"/>
          <a:ext cx="3584137" cy="11098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Надежность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бесперебойная подача тепловой энергии потребителям соответствующей стандартам услуг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80" y="1631406"/>
        <a:ext cx="3475775" cy="1001532"/>
      </dsp:txXfrm>
    </dsp:sp>
    <dsp:sp modelId="{A2C0C86A-B79B-4336-AF2D-750100E230E3}">
      <dsp:nvSpPr>
        <dsp:cNvPr id="0" name=""/>
        <dsp:cNvSpPr/>
      </dsp:nvSpPr>
      <dsp:spPr>
        <a:xfrm>
          <a:off x="3611987" y="2999858"/>
          <a:ext cx="5364744" cy="17868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Ежегодно в начале отопительного года подписывается и в последующем придерживается утвержденный 3 сторонами температурный график и режимная карта (Заместитель 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акима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г.Актобе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, АО «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Актобе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ТЭЦ», потребитель АО «</a:t>
          </a:r>
          <a:r>
            <a:rPr lang="en-US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Aqtobe</a:t>
          </a:r>
          <a:r>
            <a:rPr lang="en-US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</a:t>
          </a:r>
          <a:r>
            <a:rPr lang="en-US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su</a:t>
          </a:r>
          <a:r>
            <a:rPr lang="en-US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-energy group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»).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1987" y="3223219"/>
        <a:ext cx="4694661" cy="1340167"/>
      </dsp:txXfrm>
    </dsp:sp>
    <dsp:sp modelId="{013B07B4-DF4A-4507-8176-2A004C455396}">
      <dsp:nvSpPr>
        <dsp:cNvPr id="0" name=""/>
        <dsp:cNvSpPr/>
      </dsp:nvSpPr>
      <dsp:spPr>
        <a:xfrm>
          <a:off x="8203" y="3130591"/>
          <a:ext cx="3587186" cy="14482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Эффективность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: выполнение задаваемого тепловыми сетями температурного графика (для </a:t>
          </a:r>
          <a:r>
            <a:rPr lang="ru-RU" sz="1400" kern="1200" dirty="0" err="1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энергопроизводящих</a:t>
          </a:r>
          <a:r>
            <a:rPr lang="ru-RU" sz="1400" kern="1200" dirty="0" smtClean="0">
              <a:solidFill>
                <a:srgbClr val="000000"/>
              </a:solidFill>
              <a:effectLst/>
              <a:latin typeface="Times New Roman"/>
              <a:ea typeface="Times New Roman"/>
            </a:rPr>
            <a:t> станций и котельных)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899" y="3201287"/>
        <a:ext cx="3445794" cy="1306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2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36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413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06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5583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581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0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2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3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1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6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1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2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3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3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2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4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31" y="6276266"/>
            <a:ext cx="358693" cy="30348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3072" y="6298431"/>
            <a:ext cx="2202259" cy="31929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Актобе, апрель 202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603" y="162584"/>
            <a:ext cx="2331914" cy="586086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00809" y="1091681"/>
            <a:ext cx="6839338" cy="40308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Актобе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ТЭЦ» 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затратам на производство тепловой энергии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189" y="993984"/>
            <a:ext cx="4393605" cy="417787"/>
          </a:xfrm>
        </p:spPr>
        <p:txBody>
          <a:bodyPr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028697"/>
              </p:ext>
            </p:extLst>
          </p:nvPr>
        </p:nvGraphicFramePr>
        <p:xfrm>
          <a:off x="2073563" y="1716472"/>
          <a:ext cx="7158855" cy="3859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20476" y="943961"/>
            <a:ext cx="6447501" cy="77251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2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4" y="4178113"/>
            <a:ext cx="1142046" cy="10349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1937768"/>
            <a:ext cx="1223650" cy="14081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3815" y="200380"/>
            <a:ext cx="68703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критериев качества, надежности и эффективности регулируемых услуг</a:t>
            </a:r>
            <a:endParaRPr lang="ru-RU" sz="2100" dirty="0"/>
          </a:p>
        </p:txBody>
      </p:sp>
      <p:pic>
        <p:nvPicPr>
          <p:cNvPr id="9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932" y="136579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9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716907" y="1055925"/>
            <a:ext cx="4393605" cy="417787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254836"/>
              </p:ext>
            </p:extLst>
          </p:nvPr>
        </p:nvGraphicFramePr>
        <p:xfrm>
          <a:off x="1726163" y="1473712"/>
          <a:ext cx="8618785" cy="538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435075" y="0"/>
            <a:ext cx="4675437" cy="72415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критериев качества, надежности и эффективности регулируемых услуг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6" y="5258494"/>
            <a:ext cx="839658" cy="10132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3" y="3939087"/>
            <a:ext cx="848722" cy="9308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6" y="2801244"/>
            <a:ext cx="824909" cy="8739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6" y="1613671"/>
            <a:ext cx="839658" cy="923631"/>
          </a:xfrm>
          <a:prstGeom prst="rect">
            <a:avLst/>
          </a:prstGeom>
        </p:spPr>
      </p:pic>
      <p:pic>
        <p:nvPicPr>
          <p:cNvPr id="10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326" y="181916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548526"/>
              </p:ext>
            </p:extLst>
          </p:nvPr>
        </p:nvGraphicFramePr>
        <p:xfrm>
          <a:off x="490654" y="1410544"/>
          <a:ext cx="8976732" cy="5046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791939" y="693176"/>
            <a:ext cx="7556873" cy="7173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специальных критериев качества, надежности и эффективности регулируемых услуг</a:t>
            </a:r>
          </a:p>
        </p:txBody>
      </p:sp>
      <p:pic>
        <p:nvPicPr>
          <p:cNvPr id="6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953" y="107090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9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375328"/>
              </p:ext>
            </p:extLst>
          </p:nvPr>
        </p:nvGraphicFramePr>
        <p:xfrm>
          <a:off x="457199" y="1878178"/>
          <a:ext cx="8709103" cy="402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6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7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1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0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п/п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действующей тарифной смете на 2022 г.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2021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СТРОИТЕЛЬСТВО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1 114 958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1 093 923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-21 035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«Расширение АО "</a:t>
                      </a:r>
                      <a:r>
                        <a:rPr lang="ru-RU" sz="14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Актобе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ТЭЦ" со строительством ГТУ мощностью 57МВт с котлом-утилизатором»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904 358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894 443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-9 915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проекта "Перевод собственных нужд станции с напряжения 3,15кВ на 6,3кВ"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199 481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-11 119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ИНВЕСТИЦИЙ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1 114 958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1 093 923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-21 035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77" y="158216"/>
            <a:ext cx="2331914" cy="58608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63317" y="990994"/>
            <a:ext cx="7578811" cy="6404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Инвестиционной программы по производству тепловой энергии за 20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(тыс. тенге без НДС)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277" y="4431809"/>
            <a:ext cx="1824768" cy="1607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defTabSz="685800">
              <a:defRPr/>
            </a:pPr>
            <a:r>
              <a:rPr lang="ru-RU" sz="135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оборудование станции</a:t>
            </a:r>
          </a:p>
          <a:p>
            <a:pPr algn="ctr" defTabSz="685800">
              <a:defRPr/>
            </a:pPr>
            <a:endParaRPr lang="ru-RU" sz="825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607142">
            <a:off x="4101027" y="4728759"/>
            <a:ext cx="270030" cy="108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"/>
          </a:p>
        </p:txBody>
      </p:sp>
      <p:sp>
        <p:nvSpPr>
          <p:cNvPr id="7" name="Стрелка вправо 6"/>
          <p:cNvSpPr/>
          <p:nvPr/>
        </p:nvSpPr>
        <p:spPr>
          <a:xfrm>
            <a:off x="4131478" y="5196794"/>
            <a:ext cx="270030" cy="108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"/>
          </a:p>
        </p:txBody>
      </p:sp>
      <p:sp>
        <p:nvSpPr>
          <p:cNvPr id="8" name="Стрелка вправо 7"/>
          <p:cNvSpPr/>
          <p:nvPr/>
        </p:nvSpPr>
        <p:spPr>
          <a:xfrm rot="1316216">
            <a:off x="4103855" y="5754791"/>
            <a:ext cx="270030" cy="108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50"/>
          </a:p>
        </p:txBody>
      </p:sp>
      <p:grpSp>
        <p:nvGrpSpPr>
          <p:cNvPr id="9" name="Группа 8"/>
          <p:cNvGrpSpPr/>
          <p:nvPr/>
        </p:nvGrpSpPr>
        <p:grpSpPr>
          <a:xfrm>
            <a:off x="4775747" y="4221290"/>
            <a:ext cx="3726414" cy="540491"/>
            <a:chOff x="0" y="35688"/>
            <a:chExt cx="4968552" cy="583952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35688"/>
              <a:ext cx="4968552" cy="58395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058716" y="35688"/>
              <a:ext cx="3909835" cy="5839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турбоагрегатов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775747" y="5008535"/>
            <a:ext cx="3726414" cy="527685"/>
            <a:chOff x="0" y="648958"/>
            <a:chExt cx="4968551" cy="650063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648958"/>
              <a:ext cx="4968551" cy="650063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1058716" y="648958"/>
              <a:ext cx="3909834" cy="650063"/>
            </a:xfrm>
            <a:prstGeom prst="rect">
              <a:avLst/>
            </a:prstGeom>
            <a:ln>
              <a:solidFill>
                <a:schemeClr val="accent2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паровых котлов</a:t>
              </a:r>
              <a:br>
                <a:rPr lang="ru-RU" sz="13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Скругленный прямоугольник 4"/>
          <p:cNvSpPr/>
          <p:nvPr/>
        </p:nvSpPr>
        <p:spPr>
          <a:xfrm>
            <a:off x="5543743" y="5795781"/>
            <a:ext cx="2932376" cy="487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водогрейных котлов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53" y="4997185"/>
            <a:ext cx="805230" cy="5503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942" y="5795780"/>
            <a:ext cx="794037" cy="4875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553" y="4208105"/>
            <a:ext cx="816424" cy="578499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1072303" y="2716434"/>
            <a:ext cx="8006576" cy="1322775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996" y="3129688"/>
            <a:ext cx="997616" cy="73666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41" y="2955737"/>
            <a:ext cx="981527" cy="736662"/>
          </a:xfrm>
          <a:prstGeom prst="rect">
            <a:avLst/>
          </a:prstGeom>
        </p:spPr>
      </p:pic>
      <p:sp>
        <p:nvSpPr>
          <p:cNvPr id="38" name="Заголовок 37"/>
          <p:cNvSpPr>
            <a:spLocks noGrp="1"/>
          </p:cNvSpPr>
          <p:nvPr>
            <p:ph type="ctrTitle"/>
          </p:nvPr>
        </p:nvSpPr>
        <p:spPr>
          <a:xfrm>
            <a:off x="2886994" y="2823034"/>
            <a:ext cx="5178308" cy="2654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Установленная мощность в настоящее время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составляет:</a:t>
            </a:r>
          </a:p>
        </p:txBody>
      </p:sp>
      <p:sp>
        <p:nvSpPr>
          <p:cNvPr id="40" name="Заголовок 37"/>
          <p:cNvSpPr txBox="1">
            <a:spLocks/>
          </p:cNvSpPr>
          <p:nvPr/>
        </p:nvSpPr>
        <p:spPr>
          <a:xfrm>
            <a:off x="2567045" y="3024596"/>
            <a:ext cx="1319616" cy="56934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878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Гкал</a:t>
            </a:r>
          </a:p>
        </p:txBody>
      </p:sp>
      <p:sp>
        <p:nvSpPr>
          <p:cNvPr id="43" name="Заголовок 37"/>
          <p:cNvSpPr txBox="1">
            <a:spLocks/>
          </p:cNvSpPr>
          <p:nvPr/>
        </p:nvSpPr>
        <p:spPr>
          <a:xfrm>
            <a:off x="7078555" y="3195040"/>
            <a:ext cx="1423605" cy="53342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МВт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72303" y="816039"/>
            <a:ext cx="8006576" cy="1653641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pic>
        <p:nvPicPr>
          <p:cNvPr id="45" name="Picture 8" descr="1-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95" y="816039"/>
            <a:ext cx="1984917" cy="153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Заголовок 37"/>
          <p:cNvSpPr txBox="1">
            <a:spLocks/>
          </p:cNvSpPr>
          <p:nvPr/>
        </p:nvSpPr>
        <p:spPr>
          <a:xfrm>
            <a:off x="3323852" y="1774428"/>
            <a:ext cx="5178308" cy="71309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Актобе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ТЭЦ» осуществляет деятельность в сфере естественных монополий по производству тепловой энергии и занимает доминирующее (монопольное) положение на рынке по оптовой поставке электрической энергии.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работает в теплофикационном режиме: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нагрузка приходится на осенне-зимний период;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на летний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854290" y="244453"/>
            <a:ext cx="30750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</a:t>
            </a:r>
          </a:p>
        </p:txBody>
      </p:sp>
      <p:pic>
        <p:nvPicPr>
          <p:cNvPr id="2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220" y="109486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51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7942" y="246380"/>
            <a:ext cx="6447501" cy="871151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тарифа на услуги по производству тепловой энергии в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</a:t>
            </a:r>
            <a:endParaRPr lang="ru-RU" sz="21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40606"/>
              </p:ext>
            </p:extLst>
          </p:nvPr>
        </p:nvGraphicFramePr>
        <p:xfrm>
          <a:off x="501805" y="1117532"/>
          <a:ext cx="9199756" cy="52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9634" y="137417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5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957" y="178420"/>
            <a:ext cx="6544223" cy="416792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Объемы производства тепловой энергии 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096125"/>
              </p:ext>
            </p:extLst>
          </p:nvPr>
        </p:nvGraphicFramePr>
        <p:xfrm>
          <a:off x="434899" y="903246"/>
          <a:ext cx="9021336" cy="5341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071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 п/п  </a:t>
                      </a: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действующей тарифной смете на 2022 г.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Объем, Гкал </a:t>
                      </a:r>
                    </a:p>
                  </a:txBody>
                  <a:tcPr marL="7144" marR="7144" marT="7144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46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Отпуск с коллектора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1 808 973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1 726 975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-81 998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5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Полезный отпуск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1 807 053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1 725 131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-81 922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Нормативные потери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Aqtobe su-energy group"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1 469 285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1 484 245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"АЗХС"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235 795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-50 146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"ТНК Казхром"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-45 824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"Лотос Актобе"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4 606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"ГОАР"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"Завод ЖБИ 25"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25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"АС Газ Логистик"/ ТОО "ТЭК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Meridian"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3.8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"Стройдеталь"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6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3.9</a:t>
                      </a: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"АктобеСтройКомбинат"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20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"Батыр Туран Транс"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3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"ЖБИ-80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LVL"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Хоз. нужды ТЭЦ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43" y="79510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3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539" y="307096"/>
            <a:ext cx="6395125" cy="752791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тепловой энергии</a:t>
            </a:r>
            <a:b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денежном выражении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79366"/>
              </p:ext>
            </p:extLst>
          </p:nvPr>
        </p:nvGraphicFramePr>
        <p:xfrm>
          <a:off x="1182029" y="1314839"/>
          <a:ext cx="7499063" cy="445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50693" y="4590356"/>
            <a:ext cx="4981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Реализация тепловой энергии</a:t>
            </a:r>
          </a:p>
          <a:p>
            <a:pPr algn="just">
              <a:lnSpc>
                <a:spcPct val="150000"/>
              </a:lnSpc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5 902 431 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  <a:r>
              <a:rPr lang="ru-RU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	    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4 296 971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</a:t>
            </a:r>
          </a:p>
          <a:p>
            <a:pPr lvl="0" algn="ctr"/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6356" y="3868814"/>
            <a:ext cx="210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4 466 251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3 126 591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8211" y="3868814"/>
            <a:ext cx="19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6 568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14 792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</a:t>
            </a:r>
          </a:p>
          <a:p>
            <a:pPr lvl="0"/>
            <a:r>
              <a:rPr lang="kk-KZ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6682" y="3860933"/>
            <a:ext cx="206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1 419 613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Факт: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1 155 588 тыс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тенге </a:t>
            </a:r>
          </a:p>
          <a:p>
            <a:pPr lvl="0"/>
            <a:r>
              <a:rPr lang="kk-KZ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ение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kk-KZ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3714" y="230162"/>
            <a:ext cx="2331914" cy="58608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68" y="1843535"/>
            <a:ext cx="1029730" cy="9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5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3881" y="186917"/>
            <a:ext cx="6686552" cy="487657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производство </a:t>
            </a:r>
            <a:b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энергии за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007943"/>
              </p:ext>
            </p:extLst>
          </p:nvPr>
        </p:nvGraphicFramePr>
        <p:xfrm>
          <a:off x="418698" y="914400"/>
          <a:ext cx="8823571" cy="557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3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6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269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действующей тарифной смете на 2022 г.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Водопотребление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514 841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556 753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Хим. реагенты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101 726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Вспомогательные материалы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2 569 288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1 975 071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-594 217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Горюче-смазочные материалы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труда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502 099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609 008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106 909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Социальные выплаты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99 758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143 315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188 093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и текущий ремонт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185 177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212 677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сторонних организаций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104 997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131 254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и сборы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82 451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84 617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90 577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94 927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7631"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4 382 517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4 103 091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-279 426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417017" y="557486"/>
            <a:ext cx="1003672" cy="27134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10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НДС</a:t>
            </a:r>
          </a:p>
        </p:txBody>
      </p:sp>
      <p:pic>
        <p:nvPicPr>
          <p:cNvPr id="6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43" y="162830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49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190" y="-214073"/>
            <a:ext cx="7522272" cy="10764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и административные расходы </a:t>
            </a:r>
            <a:br>
              <a:rPr lang="ru-RU" sz="23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производство тепловой энергии за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3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671310"/>
              </p:ext>
            </p:extLst>
          </p:nvPr>
        </p:nvGraphicFramePr>
        <p:xfrm>
          <a:off x="512955" y="1008477"/>
          <a:ext cx="8719507" cy="5483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5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5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35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п/п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действующей тарифной смете на 2022 г.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 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113 464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122 718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выплаты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платежи и сборы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Командировочные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4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Оплата консультационных, аудиторских, юридических, информационных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41 554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банка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4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расходы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22 391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выплату вознаграждений банку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529 258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1 192 279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663 021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422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723 151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1 408 005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684 854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 flipV="1">
            <a:off x="7858992" y="1716560"/>
            <a:ext cx="1373470" cy="111141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23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959354" y="721453"/>
            <a:ext cx="1373470" cy="45911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НДС</a:t>
            </a:r>
          </a:p>
        </p:txBody>
      </p:sp>
      <p:pic>
        <p:nvPicPr>
          <p:cNvPr id="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413" y="104159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3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028" y="178252"/>
            <a:ext cx="6683765" cy="798555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результат по производству</a:t>
            </a:r>
            <a:b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тепловой энергии за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943424"/>
              </p:ext>
            </p:extLst>
          </p:nvPr>
        </p:nvGraphicFramePr>
        <p:xfrm>
          <a:off x="595793" y="990986"/>
          <a:ext cx="8804685" cy="503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84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718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п/п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Статьи расходов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Ед. изм.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Принято в действующей тарифной смете на 2022 г.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 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2022 г.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(+/-)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Гкал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1 807 053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1 725 131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-81 922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отпускной тариф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тенге/Гкал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3 266,33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2 490,81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5 902 431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4 296 971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-1 605 460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9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5 105 667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5 511 096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405 429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до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796 764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-1 214 125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-2 010 888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9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КПН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132 794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-132 794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9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Чистая прибыль/убыток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663 970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-1 214 125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-1 878 094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61" y="164073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28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087" y="167697"/>
            <a:ext cx="6672649" cy="817054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установленных критериев качества, надежности и эффективности регулируемых услуг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717857"/>
              </p:ext>
            </p:extLst>
          </p:nvPr>
        </p:nvGraphicFramePr>
        <p:xfrm>
          <a:off x="1390261" y="1260761"/>
          <a:ext cx="8244394" cy="519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5" y="1681939"/>
            <a:ext cx="1041919" cy="1101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5" y="3247769"/>
            <a:ext cx="896477" cy="11162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97" y="4907200"/>
            <a:ext cx="896477" cy="1146681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774361" y="984751"/>
            <a:ext cx="3575222" cy="43255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</a:p>
        </p:txBody>
      </p:sp>
      <p:pic>
        <p:nvPicPr>
          <p:cNvPr id="8" name="Picture 2" descr="C:\Users\Admin\Desktop\Актобе ТЭЦ (1)\Актобе ТЭЦ (1)\Актобе ТЭЦ\ЛОГОТИП\LOGO  JE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340" y="73155"/>
            <a:ext cx="2331914" cy="586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7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7759</TotalTime>
  <Words>1802</Words>
  <Application>Microsoft Office PowerPoint</Application>
  <PresentationFormat>Широкоэкранный</PresentationFormat>
  <Paragraphs>504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Установленная мощность в настоящее время составляет:</vt:lpstr>
      <vt:lpstr>Уровень тарифа на услуги по производству тепловой энергии в 2022 году</vt:lpstr>
      <vt:lpstr>Объемы производства тепловой энергии  за 2022 год</vt:lpstr>
      <vt:lpstr>Реализация тепловой энергии за 2022 год в денежном выражении </vt:lpstr>
      <vt:lpstr>Затраты на производство  тепловой энергии за 2022 год</vt:lpstr>
      <vt:lpstr> Общие и административные расходы  на производство тепловой энергии за 2022 год</vt:lpstr>
      <vt:lpstr>Финансовый результат по производству  тепловой энергии за 2022 год</vt:lpstr>
      <vt:lpstr>Выполнение установленных критериев качества, надежности и эффективности регулируемых услуг</vt:lpstr>
      <vt:lpstr>НАДЕЖНОСТЬ</vt:lpstr>
      <vt:lpstr>ЭФФЕКТИВНОСТЬ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АО «Актобе ТЭЦ» по исполнению тарифной сметы по регулируемому виду услуг – производство тепловой энергии за 2015 год</dc:title>
  <dc:creator>Гульнур Ж. Кириева</dc:creator>
  <cp:lastModifiedBy>Сара М. Байтюбетова</cp:lastModifiedBy>
  <cp:revision>356</cp:revision>
  <cp:lastPrinted>2022-04-06T04:09:34Z</cp:lastPrinted>
  <dcterms:created xsi:type="dcterms:W3CDTF">2016-03-17T06:40:42Z</dcterms:created>
  <dcterms:modified xsi:type="dcterms:W3CDTF">2023-03-29T07:14:08Z</dcterms:modified>
</cp:coreProperties>
</file>